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71" r:id="rId3"/>
    <p:sldId id="268" r:id="rId4"/>
    <p:sldId id="269" r:id="rId5"/>
    <p:sldId id="278" r:id="rId6"/>
    <p:sldId id="281" r:id="rId7"/>
    <p:sldId id="282" r:id="rId8"/>
    <p:sldId id="273" r:id="rId9"/>
    <p:sldId id="272" r:id="rId10"/>
    <p:sldId id="274" r:id="rId11"/>
    <p:sldId id="280" r:id="rId12"/>
    <p:sldId id="275" r:id="rId13"/>
    <p:sldId id="276" r:id="rId14"/>
    <p:sldId id="283" r:id="rId15"/>
    <p:sldId id="284" r:id="rId16"/>
    <p:sldId id="285" r:id="rId17"/>
    <p:sldId id="286" r:id="rId18"/>
    <p:sldId id="287" r:id="rId19"/>
    <p:sldId id="288" r:id="rId20"/>
    <p:sldId id="289" r:id="rId21"/>
    <p:sldId id="297" r:id="rId22"/>
    <p:sldId id="292" r:id="rId23"/>
    <p:sldId id="298" r:id="rId24"/>
    <p:sldId id="295" r:id="rId25"/>
    <p:sldId id="299" r:id="rId26"/>
    <p:sldId id="293" r:id="rId27"/>
    <p:sldId id="300" r:id="rId28"/>
    <p:sldId id="294" r:id="rId29"/>
    <p:sldId id="302" r:id="rId30"/>
    <p:sldId id="290" r:id="rId31"/>
    <p:sldId id="291" r:id="rId32"/>
    <p:sldId id="296" r:id="rId33"/>
    <p:sldId id="303" r:id="rId34"/>
    <p:sldId id="304"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13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EDD5D9-8CB2-4067-BCD3-B13A38C73CB6}" type="datetimeFigureOut">
              <a:rPr lang="en-US" smtClean="0"/>
              <a:t>2024-07-21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7AEFBD-034D-4BE3-B6EC-CD93A654E6C0}" type="slidenum">
              <a:rPr lang="en-US" smtClean="0"/>
              <a:t>‹#›</a:t>
            </a:fld>
            <a:endParaRPr lang="en-US"/>
          </a:p>
        </p:txBody>
      </p:sp>
    </p:spTree>
    <p:extLst>
      <p:ext uri="{BB962C8B-B14F-4D97-AF65-F5344CB8AC3E}">
        <p14:creationId xmlns:p14="http://schemas.microsoft.com/office/powerpoint/2010/main" val="14844383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7AEFBD-034D-4BE3-B6EC-CD93A654E6C0}" type="slidenum">
              <a:rPr lang="en-US" smtClean="0"/>
              <a:t>4</a:t>
            </a:fld>
            <a:endParaRPr lang="en-US"/>
          </a:p>
        </p:txBody>
      </p:sp>
    </p:spTree>
    <p:extLst>
      <p:ext uri="{BB962C8B-B14F-4D97-AF65-F5344CB8AC3E}">
        <p14:creationId xmlns:p14="http://schemas.microsoft.com/office/powerpoint/2010/main" val="6983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55C43-D4C3-9FEA-4864-9B5B993B1E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95A8BB4-2C14-0451-A74D-C9746E5C23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3F78E06-7140-9B50-6F8A-AF3FEE90A749}"/>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5" name="Footer Placeholder 4">
            <a:extLst>
              <a:ext uri="{FF2B5EF4-FFF2-40B4-BE49-F238E27FC236}">
                <a16:creationId xmlns:a16="http://schemas.microsoft.com/office/drawing/2014/main" id="{4F859C2D-2B08-91D1-0F2C-9102B35118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023483-498D-F14E-0790-5919389E73B0}"/>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40626264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DFF25-F0B0-F41F-7CDC-839E942061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57EED2-F928-4E6C-F3E3-815D1CBF106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65D2DC-DCC2-FFAD-1EE3-CD9477D2ADAE}"/>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5" name="Footer Placeholder 4">
            <a:extLst>
              <a:ext uri="{FF2B5EF4-FFF2-40B4-BE49-F238E27FC236}">
                <a16:creationId xmlns:a16="http://schemas.microsoft.com/office/drawing/2014/main" id="{E3DB8608-139F-E54E-A25D-A62FC53410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5C0B20-A47B-7086-3467-4058DB7A3617}"/>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2468291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97061-70B1-6FBD-4E4C-63F5FE4B47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AFE0E2A-8F3F-226D-6F48-ADCF7517432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BC9C7F-42A9-C060-A9D8-C9F5183DC64F}"/>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5" name="Footer Placeholder 4">
            <a:extLst>
              <a:ext uri="{FF2B5EF4-FFF2-40B4-BE49-F238E27FC236}">
                <a16:creationId xmlns:a16="http://schemas.microsoft.com/office/drawing/2014/main" id="{8F8A2B3B-C19B-3FD4-C208-BDB79FB1F5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A35E34-09E8-9C1E-9F9B-4A04B741C482}"/>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23276240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0039D-3B4F-0B17-1DB3-8AFE6B9D2111}"/>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476FB382-D4AC-EBF0-CDEE-AA5EC90A4293}"/>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FD9C07-473C-510F-B962-DDBC1EC38045}"/>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5" name="Footer Placeholder 4">
            <a:extLst>
              <a:ext uri="{FF2B5EF4-FFF2-40B4-BE49-F238E27FC236}">
                <a16:creationId xmlns:a16="http://schemas.microsoft.com/office/drawing/2014/main" id="{7B1E3D3D-6249-A6C7-F53B-03A21135C9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573E0F-F048-B474-5995-145D1C464526}"/>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1638904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58114-4AB0-B5C0-7BA7-D25DCB275C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CD9371-3892-1333-9EDF-D848084BA0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F1D7D2-3388-C482-C727-A2676F7DB41C}"/>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5" name="Footer Placeholder 4">
            <a:extLst>
              <a:ext uri="{FF2B5EF4-FFF2-40B4-BE49-F238E27FC236}">
                <a16:creationId xmlns:a16="http://schemas.microsoft.com/office/drawing/2014/main" id="{1DFD713B-B816-4A4B-CBBE-B50D45F112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E3052A-ACE4-06CE-6AA1-BDF9601043F8}"/>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3246665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2CD6E-B3CF-8DBA-4F98-DCCA82E206A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AC4AB95-011D-0016-F8BB-595A251CCFD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4EB1BFD-5973-F158-2A51-F2E92350E154}"/>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5" name="Footer Placeholder 4">
            <a:extLst>
              <a:ext uri="{FF2B5EF4-FFF2-40B4-BE49-F238E27FC236}">
                <a16:creationId xmlns:a16="http://schemas.microsoft.com/office/drawing/2014/main" id="{386AD775-9BAB-0A05-F42F-02010B43BF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B86E58-EED8-B896-C4B4-8244C2925DEF}"/>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455223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A8B61-ABFD-C938-DB38-DE046E14DE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58220F-FB9D-A7DC-C95D-D951E00046B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2D58A55-0318-6235-F323-87D3854D539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A20DEE8-0DBE-B958-7E50-2E6DDCD111D4}"/>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6" name="Footer Placeholder 5">
            <a:extLst>
              <a:ext uri="{FF2B5EF4-FFF2-40B4-BE49-F238E27FC236}">
                <a16:creationId xmlns:a16="http://schemas.microsoft.com/office/drawing/2014/main" id="{82A99DA7-4AE0-B3AE-B116-8BC84C168C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8D44D5-F5FB-E2D2-1A93-0C43809D3C5C}"/>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39656246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06DE-4C45-AA5F-6B62-7FD5846E776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BF05B96-0EDC-7A5C-CB9C-14583AC39F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E6B141-E99E-B242-2B80-173100B0FBB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5505CB-9081-D328-3E87-EFE2559A27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BE53E14-88B3-3D70-FF39-9D72F5B087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7D6DC34-D716-3737-E493-4A10B93D7B68}"/>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8" name="Footer Placeholder 7">
            <a:extLst>
              <a:ext uri="{FF2B5EF4-FFF2-40B4-BE49-F238E27FC236}">
                <a16:creationId xmlns:a16="http://schemas.microsoft.com/office/drawing/2014/main" id="{0B8191C6-BD97-76D4-5A5A-608B2D9B25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93D056-0CBB-52B7-9239-4F0460332487}"/>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2305867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C2D10-13AD-46E8-DDC8-101F4EF42D4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7EA323-AF38-4AF2-6EA5-E8E600E38EA3}"/>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4" name="Footer Placeholder 3">
            <a:extLst>
              <a:ext uri="{FF2B5EF4-FFF2-40B4-BE49-F238E27FC236}">
                <a16:creationId xmlns:a16="http://schemas.microsoft.com/office/drawing/2014/main" id="{EDB68465-023D-05A5-5062-E7AABE5FE2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C7705D-DB97-FF19-316B-7299055D15EA}"/>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3213026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00AC9C-CE93-B9E4-F11B-18481B46DBF1}"/>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3" name="Footer Placeholder 2">
            <a:extLst>
              <a:ext uri="{FF2B5EF4-FFF2-40B4-BE49-F238E27FC236}">
                <a16:creationId xmlns:a16="http://schemas.microsoft.com/office/drawing/2014/main" id="{5A39C311-CC54-ECA7-F474-9299B97D6F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5ED3A0B-D381-60A1-9E26-7C92839F47E4}"/>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3826920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F2FED-E351-ACE1-51E6-D14FBAC5B0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0B17FEB-62E0-0541-400A-A53E13A50C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0029F61-E4CB-54EF-8A49-717BA1D244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90E875-0E9F-C48B-D6A3-F47C29094FAC}"/>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6" name="Footer Placeholder 5">
            <a:extLst>
              <a:ext uri="{FF2B5EF4-FFF2-40B4-BE49-F238E27FC236}">
                <a16:creationId xmlns:a16="http://schemas.microsoft.com/office/drawing/2014/main" id="{3DAF17B0-A233-F086-5683-21EC0979A1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531854-1732-63AA-357A-0775D31F5B22}"/>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3101391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83F30-97B2-ABC0-19AE-073731E459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1E165F7-7708-1E05-6023-969C2E0579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B70F71-A528-B9F4-D376-4083A74638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094FAC-A3A1-8365-C4B3-14AE6169B706}"/>
              </a:ext>
            </a:extLst>
          </p:cNvPr>
          <p:cNvSpPr>
            <a:spLocks noGrp="1"/>
          </p:cNvSpPr>
          <p:nvPr>
            <p:ph type="dt" sz="half" idx="10"/>
          </p:nvPr>
        </p:nvSpPr>
        <p:spPr/>
        <p:txBody>
          <a:bodyPr/>
          <a:lstStyle/>
          <a:p>
            <a:fld id="{461628E8-F89B-4B92-A2DE-06AB6F22CCB7}" type="datetimeFigureOut">
              <a:rPr lang="en-US" smtClean="0"/>
              <a:t>2024-07-21</a:t>
            </a:fld>
            <a:endParaRPr lang="en-US"/>
          </a:p>
        </p:txBody>
      </p:sp>
      <p:sp>
        <p:nvSpPr>
          <p:cNvPr id="6" name="Footer Placeholder 5">
            <a:extLst>
              <a:ext uri="{FF2B5EF4-FFF2-40B4-BE49-F238E27FC236}">
                <a16:creationId xmlns:a16="http://schemas.microsoft.com/office/drawing/2014/main" id="{751B122B-0BCB-7728-B7E2-8D611A2675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3AF973-1597-F553-A690-C4468ED6611E}"/>
              </a:ext>
            </a:extLst>
          </p:cNvPr>
          <p:cNvSpPr>
            <a:spLocks noGrp="1"/>
          </p:cNvSpPr>
          <p:nvPr>
            <p:ph type="sldNum" sz="quarter" idx="12"/>
          </p:nvPr>
        </p:nvSpPr>
        <p:spPr/>
        <p:txBody>
          <a:bodyPr/>
          <a:lstStyle/>
          <a:p>
            <a:fld id="{D8C7C480-01BF-4A78-9212-83902451BE4C}" type="slidenum">
              <a:rPr lang="en-US" smtClean="0"/>
              <a:t>‹#›</a:t>
            </a:fld>
            <a:endParaRPr lang="en-US"/>
          </a:p>
        </p:txBody>
      </p:sp>
    </p:spTree>
    <p:extLst>
      <p:ext uri="{BB962C8B-B14F-4D97-AF65-F5344CB8AC3E}">
        <p14:creationId xmlns:p14="http://schemas.microsoft.com/office/powerpoint/2010/main" val="329390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95F900-A028-4187-3645-D169B2D914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D38AE6A-5653-2773-8952-6321E11A2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2C0FDE-C007-F418-4C25-13F5273B27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61628E8-F89B-4B92-A2DE-06AB6F22CCB7}" type="datetimeFigureOut">
              <a:rPr lang="en-US" smtClean="0"/>
              <a:t>2024-07-21</a:t>
            </a:fld>
            <a:endParaRPr lang="en-US"/>
          </a:p>
        </p:txBody>
      </p:sp>
      <p:sp>
        <p:nvSpPr>
          <p:cNvPr id="5" name="Footer Placeholder 4">
            <a:extLst>
              <a:ext uri="{FF2B5EF4-FFF2-40B4-BE49-F238E27FC236}">
                <a16:creationId xmlns:a16="http://schemas.microsoft.com/office/drawing/2014/main" id="{19BB29DB-1E53-73E1-DDCC-53C6B5CA89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017A35F-71A9-0845-1FB7-15D731F3EA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8C7C480-01BF-4A78-9212-83902451BE4C}" type="slidenum">
              <a:rPr lang="en-US" smtClean="0"/>
              <a:t>‹#›</a:t>
            </a:fld>
            <a:endParaRPr lang="en-US"/>
          </a:p>
        </p:txBody>
      </p:sp>
    </p:spTree>
    <p:extLst>
      <p:ext uri="{BB962C8B-B14F-4D97-AF65-F5344CB8AC3E}">
        <p14:creationId xmlns:p14="http://schemas.microsoft.com/office/powerpoint/2010/main" val="40715477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he angle of the storm to hit.">
            <a:extLst>
              <a:ext uri="{FF2B5EF4-FFF2-40B4-BE49-F238E27FC236}">
                <a16:creationId xmlns:a16="http://schemas.microsoft.com/office/drawing/2014/main" id="{440D5409-1F89-5A00-0689-B9A12929347C}"/>
              </a:ext>
            </a:extLst>
          </p:cNvPr>
          <p:cNvPicPr>
            <a:picLocks noChangeAspect="1"/>
          </p:cNvPicPr>
          <p:nvPr/>
        </p:nvPicPr>
        <p:blipFill>
          <a:blip r:embed="rId2">
            <a:alphaModFix/>
          </a:blip>
          <a:srcRect t="15730"/>
          <a:stretch/>
        </p:blipFill>
        <p:spPr>
          <a:xfrm>
            <a:off x="20" y="10"/>
            <a:ext cx="12191979" cy="6857990"/>
          </a:xfrm>
          <a:prstGeom prst="rect">
            <a:avLst/>
          </a:prstGeom>
        </p:spPr>
      </p:pic>
      <p:sp>
        <p:nvSpPr>
          <p:cNvPr id="9" name="Rectangle 8">
            <a:extLst>
              <a:ext uri="{FF2B5EF4-FFF2-40B4-BE49-F238E27FC236}">
                <a16:creationId xmlns:a16="http://schemas.microsoft.com/office/drawing/2014/main" id="{EB0222B5-B739-82A9-5CCC-C5585AE12A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44663" y="-4344657"/>
            <a:ext cx="3512260" cy="12201589"/>
          </a:xfrm>
          <a:prstGeom prst="rect">
            <a:avLst/>
          </a:prstGeom>
          <a:gradFill flip="none" rotWithShape="1">
            <a:gsLst>
              <a:gs pos="10000">
                <a:srgbClr val="000000">
                  <a:alpha val="0"/>
                </a:srgbClr>
              </a:gs>
              <a:gs pos="66000">
                <a:srgbClr val="000000">
                  <a:alpha val="46000"/>
                </a:srgbClr>
              </a:gs>
              <a:gs pos="100000">
                <a:srgbClr val="000000">
                  <a:alpha val="6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EA7193-7F8D-8A2C-83EE-26477719BD4A}"/>
              </a:ext>
            </a:extLst>
          </p:cNvPr>
          <p:cNvSpPr>
            <a:spLocks noGrp="1"/>
          </p:cNvSpPr>
          <p:nvPr>
            <p:ph type="ctrTitle"/>
          </p:nvPr>
        </p:nvSpPr>
        <p:spPr>
          <a:xfrm>
            <a:off x="762000" y="1137434"/>
            <a:ext cx="7800660" cy="1520987"/>
          </a:xfrm>
        </p:spPr>
        <p:txBody>
          <a:bodyPr anchor="t">
            <a:normAutofit/>
          </a:bodyPr>
          <a:lstStyle/>
          <a:p>
            <a:pPr algn="l"/>
            <a:r>
              <a:rPr lang="en-US" sz="4000" i="1" dirty="0">
                <a:solidFill>
                  <a:srgbClr val="FFFFFF"/>
                </a:solidFill>
              </a:rPr>
              <a:t>Rain in Australia</a:t>
            </a:r>
          </a:p>
        </p:txBody>
      </p:sp>
      <p:sp>
        <p:nvSpPr>
          <p:cNvPr id="11" name="Rectangle 10">
            <a:extLst>
              <a:ext uri="{FF2B5EF4-FFF2-40B4-BE49-F238E27FC236}">
                <a16:creationId xmlns:a16="http://schemas.microsoft.com/office/drawing/2014/main" id="{5BE23E75-E7E9-4D9F-6D25-5512363F86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78570" y="-449383"/>
            <a:ext cx="2425271" cy="12201588"/>
          </a:xfrm>
          <a:prstGeom prst="rect">
            <a:avLst/>
          </a:prstGeom>
          <a:gradFill flip="none" rotWithShape="1">
            <a:gsLst>
              <a:gs pos="10000">
                <a:srgbClr val="000000">
                  <a:alpha val="0"/>
                </a:srgbClr>
              </a:gs>
              <a:gs pos="66000">
                <a:srgbClr val="000000">
                  <a:alpha val="35000"/>
                </a:srgbClr>
              </a:gs>
              <a:gs pos="100000">
                <a:srgbClr val="000000">
                  <a:alpha val="4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1D77B09C-0A2A-F810-8D8A-15795C08EB39}"/>
              </a:ext>
            </a:extLst>
          </p:cNvPr>
          <p:cNvSpPr>
            <a:spLocks noGrp="1"/>
          </p:cNvSpPr>
          <p:nvPr>
            <p:ph type="subTitle" idx="1"/>
          </p:nvPr>
        </p:nvSpPr>
        <p:spPr>
          <a:xfrm>
            <a:off x="838200" y="4293441"/>
            <a:ext cx="6295332" cy="1588514"/>
          </a:xfrm>
        </p:spPr>
        <p:txBody>
          <a:bodyPr anchor="b">
            <a:normAutofit/>
          </a:bodyPr>
          <a:lstStyle/>
          <a:p>
            <a:pPr algn="l"/>
            <a:r>
              <a:rPr lang="en-US" sz="1800" dirty="0">
                <a:solidFill>
                  <a:srgbClr val="FFFFFF"/>
                </a:solidFill>
              </a:rPr>
              <a:t>Predicting if it will rain tomorrow</a:t>
            </a:r>
          </a:p>
        </p:txBody>
      </p:sp>
      <p:cxnSp>
        <p:nvCxnSpPr>
          <p:cNvPr id="13" name="Straight Connector 12">
            <a:extLst>
              <a:ext uri="{FF2B5EF4-FFF2-40B4-BE49-F238E27FC236}">
                <a16:creationId xmlns:a16="http://schemas.microsoft.com/office/drawing/2014/main" id="{61B115DB-65EB-3FC3-7284-CFDF4ADC60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6280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2" name="Slide Background Fill">
            <a:extLst>
              <a:ext uri="{FF2B5EF4-FFF2-40B4-BE49-F238E27FC236}">
                <a16:creationId xmlns:a16="http://schemas.microsoft.com/office/drawing/2014/main" id="{953EC90C-082B-4667-A29F-E4E4D515A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Color Cover">
            <a:extLst>
              <a:ext uri="{FF2B5EF4-FFF2-40B4-BE49-F238E27FC236}">
                <a16:creationId xmlns:a16="http://schemas.microsoft.com/office/drawing/2014/main" id="{E99FF883-3EBA-49CC-8D77-1EE69E1826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6" name="Group 55">
            <a:extLst>
              <a:ext uri="{FF2B5EF4-FFF2-40B4-BE49-F238E27FC236}">
                <a16:creationId xmlns:a16="http://schemas.microsoft.com/office/drawing/2014/main" id="{F690C4ED-5E67-4827-AED1-DEC2B100A4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57" name="Color">
              <a:extLst>
                <a:ext uri="{FF2B5EF4-FFF2-40B4-BE49-F238E27FC236}">
                  <a16:creationId xmlns:a16="http://schemas.microsoft.com/office/drawing/2014/main" id="{316B1774-E483-4832-A4C7-1277F99283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Color">
              <a:extLst>
                <a:ext uri="{FF2B5EF4-FFF2-40B4-BE49-F238E27FC236}">
                  <a16:creationId xmlns:a16="http://schemas.microsoft.com/office/drawing/2014/main" id="{CE4BA6BE-9BF5-4DFA-8E3F-C49023E53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8" name="Group 6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69" name="Freeform: Shape 6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Shape 6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Shape 7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Shape 65">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AC61761-6076-E1A5-D41E-CB0870F22861}"/>
              </a:ext>
            </a:extLst>
          </p:cNvPr>
          <p:cNvSpPr>
            <a:spLocks noGrp="1"/>
          </p:cNvSpPr>
          <p:nvPr>
            <p:ph type="title"/>
          </p:nvPr>
        </p:nvSpPr>
        <p:spPr>
          <a:xfrm rot="16200000">
            <a:off x="-1171367" y="1793158"/>
            <a:ext cx="5961888" cy="3097947"/>
          </a:xfrm>
        </p:spPr>
        <p:txBody>
          <a:bodyPr vert="horz" lIns="91440" tIns="45720" rIns="91440" bIns="45720" rtlCol="0" anchor="ctr">
            <a:normAutofit/>
          </a:bodyPr>
          <a:lstStyle/>
          <a:p>
            <a:r>
              <a:rPr lang="en-US" sz="4800" b="1" dirty="0">
                <a:solidFill>
                  <a:schemeClr val="bg1"/>
                </a:solidFill>
              </a:rPr>
              <a:t>Observation:</a:t>
            </a:r>
            <a:br>
              <a:rPr lang="en-US" sz="4800" dirty="0">
                <a:solidFill>
                  <a:schemeClr val="bg1"/>
                </a:solidFill>
              </a:rPr>
            </a:br>
            <a:r>
              <a:rPr lang="en-US" sz="4800" dirty="0">
                <a:solidFill>
                  <a:schemeClr val="bg1"/>
                </a:solidFill>
              </a:rPr>
              <a:t>Rainfall</a:t>
            </a:r>
          </a:p>
        </p:txBody>
      </p:sp>
      <p:sp>
        <p:nvSpPr>
          <p:cNvPr id="4" name="Text Placeholder 3">
            <a:extLst>
              <a:ext uri="{FF2B5EF4-FFF2-40B4-BE49-F238E27FC236}">
                <a16:creationId xmlns:a16="http://schemas.microsoft.com/office/drawing/2014/main" id="{67FAE081-AA8B-92FD-34EA-5F91BF10308F}"/>
              </a:ext>
            </a:extLst>
          </p:cNvPr>
          <p:cNvSpPr>
            <a:spLocks noGrp="1"/>
          </p:cNvSpPr>
          <p:nvPr>
            <p:ph type="body" sz="half" idx="2"/>
          </p:nvPr>
        </p:nvSpPr>
        <p:spPr>
          <a:xfrm>
            <a:off x="4280007" y="546341"/>
            <a:ext cx="7262371" cy="2435076"/>
          </a:xfrm>
        </p:spPr>
        <p:txBody>
          <a:bodyPr vert="horz" lIns="91440" tIns="45720" rIns="91440" bIns="45720" rtlCol="0" anchor="ctr">
            <a:normAutofit/>
          </a:bodyPr>
          <a:lstStyle/>
          <a:p>
            <a:pPr algn="l" fontAlgn="base"/>
            <a:r>
              <a:rPr lang="en-US" sz="2000" b="0" i="0" dirty="0">
                <a:solidFill>
                  <a:srgbClr val="3C4043"/>
                </a:solidFill>
                <a:effectLst/>
                <a:latin typeface="inherit"/>
              </a:rPr>
              <a:t>Darwin experience is highest amount of Rainfall in 2nd month of 2011 which recorded as 367.6 mm</a:t>
            </a:r>
          </a:p>
        </p:txBody>
      </p:sp>
      <p:pic>
        <p:nvPicPr>
          <p:cNvPr id="5" name="Picture 4">
            <a:extLst>
              <a:ext uri="{FF2B5EF4-FFF2-40B4-BE49-F238E27FC236}">
                <a16:creationId xmlns:a16="http://schemas.microsoft.com/office/drawing/2014/main" id="{02E6B521-6D3E-2E70-CE83-D6B50CC4AF7C}"/>
              </a:ext>
            </a:extLst>
          </p:cNvPr>
          <p:cNvPicPr>
            <a:picLocks noChangeAspect="1"/>
          </p:cNvPicPr>
          <p:nvPr/>
        </p:nvPicPr>
        <p:blipFill>
          <a:blip r:embed="rId2"/>
          <a:stretch>
            <a:fillRect/>
          </a:stretch>
        </p:blipFill>
        <p:spPr>
          <a:xfrm>
            <a:off x="3961584" y="3703113"/>
            <a:ext cx="7792616" cy="1778750"/>
          </a:xfrm>
          <a:prstGeom prst="rect">
            <a:avLst/>
          </a:prstGeom>
        </p:spPr>
      </p:pic>
    </p:spTree>
    <p:extLst>
      <p:ext uri="{BB962C8B-B14F-4D97-AF65-F5344CB8AC3E}">
        <p14:creationId xmlns:p14="http://schemas.microsoft.com/office/powerpoint/2010/main" val="17438453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2" name="Slide Background Fill">
            <a:extLst>
              <a:ext uri="{FF2B5EF4-FFF2-40B4-BE49-F238E27FC236}">
                <a16:creationId xmlns:a16="http://schemas.microsoft.com/office/drawing/2014/main" id="{953EC90C-082B-4667-A29F-E4E4D515A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Color Cover">
            <a:extLst>
              <a:ext uri="{FF2B5EF4-FFF2-40B4-BE49-F238E27FC236}">
                <a16:creationId xmlns:a16="http://schemas.microsoft.com/office/drawing/2014/main" id="{E99FF883-3EBA-49CC-8D77-1EE69E1826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6" name="Group 55">
            <a:extLst>
              <a:ext uri="{FF2B5EF4-FFF2-40B4-BE49-F238E27FC236}">
                <a16:creationId xmlns:a16="http://schemas.microsoft.com/office/drawing/2014/main" id="{F690C4ED-5E67-4827-AED1-DEC2B100A4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57" name="Color">
              <a:extLst>
                <a:ext uri="{FF2B5EF4-FFF2-40B4-BE49-F238E27FC236}">
                  <a16:creationId xmlns:a16="http://schemas.microsoft.com/office/drawing/2014/main" id="{316B1774-E483-4832-A4C7-1277F99283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Color">
              <a:extLst>
                <a:ext uri="{FF2B5EF4-FFF2-40B4-BE49-F238E27FC236}">
                  <a16:creationId xmlns:a16="http://schemas.microsoft.com/office/drawing/2014/main" id="{CE4BA6BE-9BF5-4DFA-8E3F-C49023E53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8" name="Group 6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69" name="Freeform: Shape 6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Shape 6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Shape 7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Shape 65">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AC61761-6076-E1A5-D41E-CB0870F22861}"/>
              </a:ext>
            </a:extLst>
          </p:cNvPr>
          <p:cNvSpPr>
            <a:spLocks noGrp="1"/>
          </p:cNvSpPr>
          <p:nvPr>
            <p:ph type="title"/>
          </p:nvPr>
        </p:nvSpPr>
        <p:spPr>
          <a:xfrm rot="16200000">
            <a:off x="-1171367" y="1793158"/>
            <a:ext cx="5961888" cy="3097947"/>
          </a:xfrm>
        </p:spPr>
        <p:txBody>
          <a:bodyPr vert="horz" lIns="91440" tIns="45720" rIns="91440" bIns="45720" rtlCol="0" anchor="ctr">
            <a:normAutofit/>
          </a:bodyPr>
          <a:lstStyle/>
          <a:p>
            <a:r>
              <a:rPr lang="en-US" sz="4800" b="1" dirty="0">
                <a:solidFill>
                  <a:schemeClr val="bg1"/>
                </a:solidFill>
              </a:rPr>
              <a:t>Observation:</a:t>
            </a:r>
            <a:br>
              <a:rPr lang="en-US" sz="4800" dirty="0">
                <a:solidFill>
                  <a:schemeClr val="bg1"/>
                </a:solidFill>
              </a:rPr>
            </a:br>
            <a:r>
              <a:rPr lang="en-US" sz="4800" dirty="0">
                <a:solidFill>
                  <a:schemeClr val="bg1"/>
                </a:solidFill>
              </a:rPr>
              <a:t>Rainfall</a:t>
            </a:r>
          </a:p>
        </p:txBody>
      </p:sp>
      <p:sp>
        <p:nvSpPr>
          <p:cNvPr id="4" name="Text Placeholder 3">
            <a:extLst>
              <a:ext uri="{FF2B5EF4-FFF2-40B4-BE49-F238E27FC236}">
                <a16:creationId xmlns:a16="http://schemas.microsoft.com/office/drawing/2014/main" id="{67FAE081-AA8B-92FD-34EA-5F91BF10308F}"/>
              </a:ext>
            </a:extLst>
          </p:cNvPr>
          <p:cNvSpPr>
            <a:spLocks noGrp="1"/>
          </p:cNvSpPr>
          <p:nvPr>
            <p:ph type="body" sz="half" idx="2"/>
          </p:nvPr>
        </p:nvSpPr>
        <p:spPr>
          <a:xfrm>
            <a:off x="4280007" y="546341"/>
            <a:ext cx="7262371" cy="1844182"/>
          </a:xfrm>
        </p:spPr>
        <p:txBody>
          <a:bodyPr vert="horz" lIns="91440" tIns="45720" rIns="91440" bIns="45720" rtlCol="0" anchor="ctr">
            <a:normAutofit/>
          </a:bodyPr>
          <a:lstStyle/>
          <a:p>
            <a:pPr algn="l" fontAlgn="base"/>
            <a:r>
              <a:rPr lang="en-US" sz="2000" b="0" i="0">
                <a:solidFill>
                  <a:srgbClr val="3C4043"/>
                </a:solidFill>
                <a:effectLst/>
                <a:latin typeface="inherit"/>
              </a:rPr>
              <a:t>Data shows highest Rainfall occurred in 2011 followed by 2009 and 2015</a:t>
            </a:r>
            <a:endParaRPr lang="en-US" sz="2000" b="0" i="0" dirty="0">
              <a:solidFill>
                <a:srgbClr val="3C4043"/>
              </a:solidFill>
              <a:effectLst/>
              <a:latin typeface="inherit"/>
            </a:endParaRPr>
          </a:p>
        </p:txBody>
      </p:sp>
      <p:pic>
        <p:nvPicPr>
          <p:cNvPr id="5" name="Picture 4">
            <a:extLst>
              <a:ext uri="{FF2B5EF4-FFF2-40B4-BE49-F238E27FC236}">
                <a16:creationId xmlns:a16="http://schemas.microsoft.com/office/drawing/2014/main" id="{02E6B521-6D3E-2E70-CE83-D6B50CC4AF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279410" y="2722954"/>
            <a:ext cx="7257406" cy="4048892"/>
          </a:xfrm>
          <a:prstGeom prst="rect">
            <a:avLst/>
          </a:prstGeom>
        </p:spPr>
      </p:pic>
    </p:spTree>
    <p:extLst>
      <p:ext uri="{BB962C8B-B14F-4D97-AF65-F5344CB8AC3E}">
        <p14:creationId xmlns:p14="http://schemas.microsoft.com/office/powerpoint/2010/main" val="4230521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2" name="Slide Background Fill">
            <a:extLst>
              <a:ext uri="{FF2B5EF4-FFF2-40B4-BE49-F238E27FC236}">
                <a16:creationId xmlns:a16="http://schemas.microsoft.com/office/drawing/2014/main" id="{953EC90C-082B-4667-A29F-E4E4D515A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Color Cover">
            <a:extLst>
              <a:ext uri="{FF2B5EF4-FFF2-40B4-BE49-F238E27FC236}">
                <a16:creationId xmlns:a16="http://schemas.microsoft.com/office/drawing/2014/main" id="{E99FF883-3EBA-49CC-8D77-1EE69E1826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6" name="Group 55">
            <a:extLst>
              <a:ext uri="{FF2B5EF4-FFF2-40B4-BE49-F238E27FC236}">
                <a16:creationId xmlns:a16="http://schemas.microsoft.com/office/drawing/2014/main" id="{F690C4ED-5E67-4827-AED1-DEC2B100A4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57" name="Color">
              <a:extLst>
                <a:ext uri="{FF2B5EF4-FFF2-40B4-BE49-F238E27FC236}">
                  <a16:creationId xmlns:a16="http://schemas.microsoft.com/office/drawing/2014/main" id="{316B1774-E483-4832-A4C7-1277F99283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Color">
              <a:extLst>
                <a:ext uri="{FF2B5EF4-FFF2-40B4-BE49-F238E27FC236}">
                  <a16:creationId xmlns:a16="http://schemas.microsoft.com/office/drawing/2014/main" id="{CE4BA6BE-9BF5-4DFA-8E3F-C49023E53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8" name="Group 6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69" name="Freeform: Shape 6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Shape 6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Shape 7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Shape 65">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AC61761-6076-E1A5-D41E-CB0870F22861}"/>
              </a:ext>
            </a:extLst>
          </p:cNvPr>
          <p:cNvSpPr>
            <a:spLocks noGrp="1"/>
          </p:cNvSpPr>
          <p:nvPr>
            <p:ph type="title"/>
          </p:nvPr>
        </p:nvSpPr>
        <p:spPr>
          <a:xfrm rot="16200000">
            <a:off x="-1171367" y="1793158"/>
            <a:ext cx="5961888" cy="3097947"/>
          </a:xfrm>
        </p:spPr>
        <p:txBody>
          <a:bodyPr vert="horz" lIns="91440" tIns="45720" rIns="91440" bIns="45720" rtlCol="0" anchor="ctr">
            <a:normAutofit/>
          </a:bodyPr>
          <a:lstStyle/>
          <a:p>
            <a:r>
              <a:rPr lang="en-US" sz="4800" b="1" dirty="0">
                <a:solidFill>
                  <a:schemeClr val="bg1"/>
                </a:solidFill>
              </a:rPr>
              <a:t>Observation:</a:t>
            </a:r>
            <a:br>
              <a:rPr lang="en-US" sz="4800" dirty="0">
                <a:solidFill>
                  <a:schemeClr val="bg1"/>
                </a:solidFill>
              </a:rPr>
            </a:br>
            <a:r>
              <a:rPr lang="en-US" sz="4800" dirty="0">
                <a:solidFill>
                  <a:schemeClr val="bg1"/>
                </a:solidFill>
              </a:rPr>
              <a:t>Sunshine</a:t>
            </a:r>
          </a:p>
        </p:txBody>
      </p:sp>
      <p:sp>
        <p:nvSpPr>
          <p:cNvPr id="4" name="Text Placeholder 3">
            <a:extLst>
              <a:ext uri="{FF2B5EF4-FFF2-40B4-BE49-F238E27FC236}">
                <a16:creationId xmlns:a16="http://schemas.microsoft.com/office/drawing/2014/main" id="{67FAE081-AA8B-92FD-34EA-5F91BF10308F}"/>
              </a:ext>
            </a:extLst>
          </p:cNvPr>
          <p:cNvSpPr>
            <a:spLocks noGrp="1"/>
          </p:cNvSpPr>
          <p:nvPr>
            <p:ph type="body" sz="half" idx="2"/>
          </p:nvPr>
        </p:nvSpPr>
        <p:spPr>
          <a:xfrm>
            <a:off x="4280007" y="546341"/>
            <a:ext cx="7262371" cy="2608546"/>
          </a:xfrm>
        </p:spPr>
        <p:txBody>
          <a:bodyPr vert="horz" lIns="91440" tIns="45720" rIns="91440" bIns="45720" rtlCol="0" anchor="ctr">
            <a:noAutofit/>
          </a:bodyPr>
          <a:lstStyle/>
          <a:p>
            <a:pPr algn="l" fontAlgn="base"/>
            <a:r>
              <a:rPr lang="en-US" sz="2000" b="0" i="0" dirty="0">
                <a:solidFill>
                  <a:srgbClr val="3C4043"/>
                </a:solidFill>
                <a:effectLst/>
                <a:latin typeface="inherit"/>
              </a:rPr>
              <a:t>The maximum hours of Sunshine observed is 14.5 hours in Mildura city in 2015 in the month of December</a:t>
            </a:r>
          </a:p>
          <a:p>
            <a:pPr algn="l" fontAlgn="base"/>
            <a:r>
              <a:rPr lang="en-US" sz="2000" b="0" i="0" dirty="0">
                <a:solidFill>
                  <a:srgbClr val="3C4043"/>
                </a:solidFill>
                <a:effectLst/>
                <a:latin typeface="inherit"/>
              </a:rPr>
              <a:t>The average hours of sunshine observed is 7.87 with 50% areas have experience more than 8 hours of sunshine</a:t>
            </a:r>
          </a:p>
          <a:p>
            <a:pPr algn="l" fontAlgn="base"/>
            <a:r>
              <a:rPr lang="en-US" sz="2000" b="0" i="0" dirty="0">
                <a:solidFill>
                  <a:srgbClr val="3C4043"/>
                </a:solidFill>
                <a:effectLst/>
                <a:latin typeface="inherit"/>
              </a:rPr>
              <a:t>Womera , Perth and Hobart has experienced no sunshine in 2017 , 2012 and 2014 respectively for the months of June, May and February</a:t>
            </a:r>
          </a:p>
        </p:txBody>
      </p:sp>
      <p:pic>
        <p:nvPicPr>
          <p:cNvPr id="5" name="Picture 4">
            <a:extLst>
              <a:ext uri="{FF2B5EF4-FFF2-40B4-BE49-F238E27FC236}">
                <a16:creationId xmlns:a16="http://schemas.microsoft.com/office/drawing/2014/main" id="{02E6B521-6D3E-2E70-CE83-D6B50CC4AF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300392" y="3703113"/>
            <a:ext cx="7115000" cy="1778750"/>
          </a:xfrm>
          <a:prstGeom prst="rect">
            <a:avLst/>
          </a:prstGeom>
        </p:spPr>
      </p:pic>
    </p:spTree>
    <p:extLst>
      <p:ext uri="{BB962C8B-B14F-4D97-AF65-F5344CB8AC3E}">
        <p14:creationId xmlns:p14="http://schemas.microsoft.com/office/powerpoint/2010/main" val="617274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2" name="Slide Background Fill">
            <a:extLst>
              <a:ext uri="{FF2B5EF4-FFF2-40B4-BE49-F238E27FC236}">
                <a16:creationId xmlns:a16="http://schemas.microsoft.com/office/drawing/2014/main" id="{953EC90C-082B-4667-A29F-E4E4D515A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Color Cover">
            <a:extLst>
              <a:ext uri="{FF2B5EF4-FFF2-40B4-BE49-F238E27FC236}">
                <a16:creationId xmlns:a16="http://schemas.microsoft.com/office/drawing/2014/main" id="{E99FF883-3EBA-49CC-8D77-1EE69E1826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6" name="Group 55">
            <a:extLst>
              <a:ext uri="{FF2B5EF4-FFF2-40B4-BE49-F238E27FC236}">
                <a16:creationId xmlns:a16="http://schemas.microsoft.com/office/drawing/2014/main" id="{F690C4ED-5E67-4827-AED1-DEC2B100A4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57" name="Color">
              <a:extLst>
                <a:ext uri="{FF2B5EF4-FFF2-40B4-BE49-F238E27FC236}">
                  <a16:creationId xmlns:a16="http://schemas.microsoft.com/office/drawing/2014/main" id="{316B1774-E483-4832-A4C7-1277F99283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Color">
              <a:extLst>
                <a:ext uri="{FF2B5EF4-FFF2-40B4-BE49-F238E27FC236}">
                  <a16:creationId xmlns:a16="http://schemas.microsoft.com/office/drawing/2014/main" id="{CE4BA6BE-9BF5-4DFA-8E3F-C49023E53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8" name="Group 6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69" name="Freeform: Shape 6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Shape 6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Shape 7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Shape 65">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AC61761-6076-E1A5-D41E-CB0870F22861}"/>
              </a:ext>
            </a:extLst>
          </p:cNvPr>
          <p:cNvSpPr>
            <a:spLocks noGrp="1"/>
          </p:cNvSpPr>
          <p:nvPr>
            <p:ph type="title"/>
          </p:nvPr>
        </p:nvSpPr>
        <p:spPr>
          <a:xfrm rot="16200000">
            <a:off x="-1171367" y="1793158"/>
            <a:ext cx="5961888" cy="3097947"/>
          </a:xfrm>
        </p:spPr>
        <p:txBody>
          <a:bodyPr vert="horz" lIns="91440" tIns="45720" rIns="91440" bIns="45720" rtlCol="0" anchor="ctr">
            <a:normAutofit/>
          </a:bodyPr>
          <a:lstStyle/>
          <a:p>
            <a:r>
              <a:rPr lang="en-US" sz="4800" b="1" dirty="0">
                <a:solidFill>
                  <a:schemeClr val="bg1"/>
                </a:solidFill>
              </a:rPr>
              <a:t>Observation:</a:t>
            </a:r>
            <a:br>
              <a:rPr lang="en-US" sz="4800" dirty="0">
                <a:solidFill>
                  <a:schemeClr val="bg1"/>
                </a:solidFill>
              </a:rPr>
            </a:br>
            <a:r>
              <a:rPr lang="en-US" sz="4800" dirty="0">
                <a:solidFill>
                  <a:schemeClr val="bg1"/>
                </a:solidFill>
              </a:rPr>
              <a:t>Cloud9am</a:t>
            </a:r>
          </a:p>
        </p:txBody>
      </p:sp>
      <p:sp>
        <p:nvSpPr>
          <p:cNvPr id="4" name="Text Placeholder 3">
            <a:extLst>
              <a:ext uri="{FF2B5EF4-FFF2-40B4-BE49-F238E27FC236}">
                <a16:creationId xmlns:a16="http://schemas.microsoft.com/office/drawing/2014/main" id="{67FAE081-AA8B-92FD-34EA-5F91BF10308F}"/>
              </a:ext>
            </a:extLst>
          </p:cNvPr>
          <p:cNvSpPr>
            <a:spLocks noGrp="1"/>
          </p:cNvSpPr>
          <p:nvPr>
            <p:ph type="body" sz="half" idx="2"/>
          </p:nvPr>
        </p:nvSpPr>
        <p:spPr>
          <a:xfrm>
            <a:off x="4280007" y="546341"/>
            <a:ext cx="7262371" cy="2608546"/>
          </a:xfrm>
        </p:spPr>
        <p:txBody>
          <a:bodyPr vert="horz" lIns="91440" tIns="45720" rIns="91440" bIns="45720" rtlCol="0" anchor="ctr">
            <a:noAutofit/>
          </a:bodyPr>
          <a:lstStyle/>
          <a:p>
            <a:pPr algn="l" fontAlgn="base"/>
            <a:r>
              <a:rPr lang="en-US" sz="2000" b="0" i="0" dirty="0">
                <a:solidFill>
                  <a:srgbClr val="3C4043"/>
                </a:solidFill>
                <a:effectLst/>
                <a:latin typeface="inherit"/>
              </a:rPr>
              <a:t>0 means no cloud whereas 9 means overcast</a:t>
            </a:r>
          </a:p>
          <a:p>
            <a:pPr algn="l" fontAlgn="base"/>
            <a:r>
              <a:rPr lang="en-US" sz="2000" b="0" i="0" dirty="0">
                <a:solidFill>
                  <a:srgbClr val="3C4043"/>
                </a:solidFill>
                <a:effectLst/>
                <a:latin typeface="inherit"/>
              </a:rPr>
              <a:t>The average cloud9am observed is 4.34 with 50% areas have experience 5 oktas</a:t>
            </a:r>
          </a:p>
          <a:p>
            <a:pPr algn="l" fontAlgn="base"/>
            <a:r>
              <a:rPr lang="en-US" sz="2000" b="0" i="0" dirty="0">
                <a:solidFill>
                  <a:srgbClr val="3C4043"/>
                </a:solidFill>
                <a:effectLst/>
                <a:latin typeface="inherit"/>
              </a:rPr>
              <a:t>Canberra is the only location with the cloud9am oktas of 9 in the whole year in the month of May in our dataset</a:t>
            </a:r>
          </a:p>
          <a:p>
            <a:pPr algn="l" fontAlgn="base"/>
            <a:endParaRPr lang="en-US" sz="2000" b="0" i="0" dirty="0">
              <a:solidFill>
                <a:srgbClr val="3C4043"/>
              </a:solidFill>
              <a:effectLst/>
              <a:latin typeface="inherit"/>
            </a:endParaRPr>
          </a:p>
        </p:txBody>
      </p:sp>
      <p:pic>
        <p:nvPicPr>
          <p:cNvPr id="5" name="Picture 4">
            <a:extLst>
              <a:ext uri="{FF2B5EF4-FFF2-40B4-BE49-F238E27FC236}">
                <a16:creationId xmlns:a16="http://schemas.microsoft.com/office/drawing/2014/main" id="{02E6B521-6D3E-2E70-CE83-D6B50CC4AF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616245" y="2816942"/>
            <a:ext cx="6330605" cy="3805083"/>
          </a:xfrm>
          <a:prstGeom prst="rect">
            <a:avLst/>
          </a:prstGeom>
        </p:spPr>
      </p:pic>
    </p:spTree>
    <p:extLst>
      <p:ext uri="{BB962C8B-B14F-4D97-AF65-F5344CB8AC3E}">
        <p14:creationId xmlns:p14="http://schemas.microsoft.com/office/powerpoint/2010/main" val="4168496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19794-3C23-2D9C-E510-EEA984BEC89E}"/>
              </a:ext>
            </a:extLst>
          </p:cNvPr>
          <p:cNvSpPr>
            <a:spLocks noGrp="1"/>
          </p:cNvSpPr>
          <p:nvPr>
            <p:ph type="title"/>
          </p:nvPr>
        </p:nvSpPr>
        <p:spPr>
          <a:xfrm>
            <a:off x="838200" y="182880"/>
            <a:ext cx="10515600" cy="1252026"/>
          </a:xfrm>
        </p:spPr>
        <p:txBody>
          <a:bodyPr/>
          <a:lstStyle/>
          <a:p>
            <a:pPr algn="ctr"/>
            <a:r>
              <a:rPr lang="en-US" b="1" i="1" dirty="0"/>
              <a:t>Data correlation</a:t>
            </a:r>
          </a:p>
        </p:txBody>
      </p:sp>
      <p:pic>
        <p:nvPicPr>
          <p:cNvPr id="5" name="Content Placeholder 4" descr="A colorful squares with black and red squares">
            <a:extLst>
              <a:ext uri="{FF2B5EF4-FFF2-40B4-BE49-F238E27FC236}">
                <a16:creationId xmlns:a16="http://schemas.microsoft.com/office/drawing/2014/main" id="{3B866CF1-4F17-A412-941B-4326800FC20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434906"/>
            <a:ext cx="12191999" cy="5423094"/>
          </a:xfrm>
        </p:spPr>
      </p:pic>
    </p:spTree>
    <p:extLst>
      <p:ext uri="{BB962C8B-B14F-4D97-AF65-F5344CB8AC3E}">
        <p14:creationId xmlns:p14="http://schemas.microsoft.com/office/powerpoint/2010/main" val="34808358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E7ACC5A-91EA-91D2-08A7-1D5159311BC6}"/>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rcRect/>
          <a:stretch/>
        </p:blipFill>
        <p:spPr>
          <a:xfrm>
            <a:off x="0" y="0"/>
            <a:ext cx="12192000" cy="6858000"/>
          </a:xfrm>
        </p:spPr>
      </p:pic>
    </p:spTree>
    <p:extLst>
      <p:ext uri="{BB962C8B-B14F-4D97-AF65-F5344CB8AC3E}">
        <p14:creationId xmlns:p14="http://schemas.microsoft.com/office/powerpoint/2010/main" val="33967996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graph&#10;&#10;Description automatically generated">
            <a:extLst>
              <a:ext uri="{FF2B5EF4-FFF2-40B4-BE49-F238E27FC236}">
                <a16:creationId xmlns:a16="http://schemas.microsoft.com/office/drawing/2014/main" id="{894E57BC-9BAC-C42D-E1EF-CCC78D9CFC4A}"/>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rcRect/>
          <a:stretch/>
        </p:blipFill>
        <p:spPr>
          <a:xfrm>
            <a:off x="0" y="1"/>
            <a:ext cx="12192000" cy="6858000"/>
          </a:xfrm>
        </p:spPr>
      </p:pic>
    </p:spTree>
    <p:extLst>
      <p:ext uri="{BB962C8B-B14F-4D97-AF65-F5344CB8AC3E}">
        <p14:creationId xmlns:p14="http://schemas.microsoft.com/office/powerpoint/2010/main" val="1213623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showing a number of locations">
            <a:extLst>
              <a:ext uri="{FF2B5EF4-FFF2-40B4-BE49-F238E27FC236}">
                <a16:creationId xmlns:a16="http://schemas.microsoft.com/office/drawing/2014/main" id="{3EF05E80-8E6A-62B2-2499-BD595156954D}"/>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0" y="1"/>
            <a:ext cx="12192000" cy="6858000"/>
          </a:xfrm>
        </p:spPr>
      </p:pic>
    </p:spTree>
    <p:extLst>
      <p:ext uri="{BB962C8B-B14F-4D97-AF65-F5344CB8AC3E}">
        <p14:creationId xmlns:p14="http://schemas.microsoft.com/office/powerpoint/2010/main" val="28231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showing the different types of lines&#10;&#10;Description automatically generated with medium confidence">
            <a:extLst>
              <a:ext uri="{FF2B5EF4-FFF2-40B4-BE49-F238E27FC236}">
                <a16:creationId xmlns:a16="http://schemas.microsoft.com/office/drawing/2014/main" id="{87F13C4A-348D-5AA1-18C3-86B1ACE1AC1A}"/>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0" y="1"/>
            <a:ext cx="12192000" cy="6858000"/>
          </a:xfrm>
        </p:spPr>
      </p:pic>
    </p:spTree>
    <p:extLst>
      <p:ext uri="{BB962C8B-B14F-4D97-AF65-F5344CB8AC3E}">
        <p14:creationId xmlns:p14="http://schemas.microsoft.com/office/powerpoint/2010/main" val="35157753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showing a graph of a graph&#10;&#10;Description automatically generated with medium confidence">
            <a:extLst>
              <a:ext uri="{FF2B5EF4-FFF2-40B4-BE49-F238E27FC236}">
                <a16:creationId xmlns:a16="http://schemas.microsoft.com/office/drawing/2014/main" id="{3AC3A8C4-31E7-D5DB-043F-E41E029670CC}"/>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183958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2" name="Rectangle 11">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2D1D12-5255-7CD5-A1B3-558C020B3F78}"/>
              </a:ext>
            </a:extLst>
          </p:cNvPr>
          <p:cNvSpPr>
            <a:spLocks noGrp="1"/>
          </p:cNvSpPr>
          <p:nvPr>
            <p:ph type="title"/>
          </p:nvPr>
        </p:nvSpPr>
        <p:spPr>
          <a:xfrm>
            <a:off x="761803" y="350196"/>
            <a:ext cx="4646904" cy="1624520"/>
          </a:xfrm>
        </p:spPr>
        <p:txBody>
          <a:bodyPr vert="horz" lIns="91440" tIns="45720" rIns="91440" bIns="45720" rtlCol="0" anchor="ctr">
            <a:normAutofit/>
          </a:bodyPr>
          <a:lstStyle/>
          <a:p>
            <a:r>
              <a:rPr lang="en-US" sz="4000" b="1" dirty="0"/>
              <a:t>Project Overview</a:t>
            </a:r>
          </a:p>
        </p:txBody>
      </p:sp>
      <p:sp>
        <p:nvSpPr>
          <p:cNvPr id="4" name="Text Placeholder 3">
            <a:extLst>
              <a:ext uri="{FF2B5EF4-FFF2-40B4-BE49-F238E27FC236}">
                <a16:creationId xmlns:a16="http://schemas.microsoft.com/office/drawing/2014/main" id="{CCBEF22D-7C35-6784-0E8F-D939FCEF8219}"/>
              </a:ext>
            </a:extLst>
          </p:cNvPr>
          <p:cNvSpPr>
            <a:spLocks noGrp="1"/>
          </p:cNvSpPr>
          <p:nvPr>
            <p:ph type="body" sz="half" idx="2"/>
          </p:nvPr>
        </p:nvSpPr>
        <p:spPr>
          <a:xfrm>
            <a:off x="761802" y="2743200"/>
            <a:ext cx="4646905" cy="3613149"/>
          </a:xfrm>
        </p:spPr>
        <p:txBody>
          <a:bodyPr vert="horz" lIns="91440" tIns="45720" rIns="91440" bIns="45720" rtlCol="0" anchor="ctr">
            <a:normAutofit/>
          </a:bodyPr>
          <a:lstStyle/>
          <a:p>
            <a:r>
              <a:rPr lang="en-US" sz="2000" dirty="0"/>
              <a:t>This presentation details the process of predicting whether it will rain tomorrow in Australia using a machine learning model.</a:t>
            </a:r>
          </a:p>
          <a:p>
            <a:pPr indent="-228600">
              <a:buFont typeface="Arial" panose="020B0604020202020204" pitchFamily="34" charset="0"/>
              <a:buChar char="•"/>
            </a:pPr>
            <a:endParaRPr lang="en-US" sz="2000" dirty="0"/>
          </a:p>
        </p:txBody>
      </p:sp>
      <p:pic>
        <p:nvPicPr>
          <p:cNvPr id="6" name="Picture 5" descr="Metallic spheres connected in mesh">
            <a:extLst>
              <a:ext uri="{FF2B5EF4-FFF2-40B4-BE49-F238E27FC236}">
                <a16:creationId xmlns:a16="http://schemas.microsoft.com/office/drawing/2014/main" id="{5AEC36A8-4AFC-F4E4-1D4E-E078C55B6EEE}"/>
              </a:ext>
            </a:extLst>
          </p:cNvPr>
          <p:cNvPicPr>
            <a:picLocks noChangeAspect="1"/>
          </p:cNvPicPr>
          <p:nvPr/>
        </p:nvPicPr>
        <p:blipFill>
          <a:blip r:embed="rId2">
            <a:extLst>
              <a:ext uri="{28A0092B-C50C-407E-A947-70E740481C1C}">
                <a14:useLocalDpi xmlns:a14="http://schemas.microsoft.com/office/drawing/2010/main" val="0"/>
              </a:ext>
            </a:extLst>
          </a:blip>
          <a:srcRect l="20344" r="20344"/>
          <a:stretch/>
        </p:blipFill>
        <p:spPr>
          <a:xfrm>
            <a:off x="6096000" y="1"/>
            <a:ext cx="6102825" cy="6858000"/>
          </a:xfrm>
          <a:prstGeom prst="rect">
            <a:avLst/>
          </a:prstGeom>
        </p:spPr>
      </p:pic>
    </p:spTree>
    <p:extLst>
      <p:ext uri="{BB962C8B-B14F-4D97-AF65-F5344CB8AC3E}">
        <p14:creationId xmlns:p14="http://schemas.microsoft.com/office/powerpoint/2010/main" val="1530680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showing a variety of colored lines&#10;&#10;Description automatically generated with medium confidence">
            <a:extLst>
              <a:ext uri="{FF2B5EF4-FFF2-40B4-BE49-F238E27FC236}">
                <a16:creationId xmlns:a16="http://schemas.microsoft.com/office/drawing/2014/main" id="{B44E2DA3-CD06-6C38-B057-2AA5DEF25F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1999" cy="6858000"/>
          </a:xfrm>
          <a:prstGeom prst="rect">
            <a:avLst/>
          </a:prstGeom>
        </p:spPr>
      </p:pic>
    </p:spTree>
    <p:extLst>
      <p:ext uri="{BB962C8B-B14F-4D97-AF65-F5344CB8AC3E}">
        <p14:creationId xmlns:p14="http://schemas.microsoft.com/office/powerpoint/2010/main" val="18764218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10C509-0E5F-0CDE-1F0A-9E58D583FCB8}"/>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Logistic Regression</a:t>
            </a:r>
          </a:p>
        </p:txBody>
      </p:sp>
      <p:pic>
        <p:nvPicPr>
          <p:cNvPr id="5" name="Content Placeholder 4" descr="A screenshot of a computer screen&#10;&#10;Description automatically generated">
            <a:extLst>
              <a:ext uri="{FF2B5EF4-FFF2-40B4-BE49-F238E27FC236}">
                <a16:creationId xmlns:a16="http://schemas.microsoft.com/office/drawing/2014/main" id="{F7F11A24-BFFA-7826-46EC-890896E2D8C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3324" y="1721118"/>
            <a:ext cx="6869042" cy="2735013"/>
          </a:xfrm>
          <a:prstGeom prst="rect">
            <a:avLst/>
          </a:prstGeom>
        </p:spPr>
      </p:pic>
      <p:sp>
        <p:nvSpPr>
          <p:cNvPr id="8" name="TextBox 7">
            <a:extLst>
              <a:ext uri="{FF2B5EF4-FFF2-40B4-BE49-F238E27FC236}">
                <a16:creationId xmlns:a16="http://schemas.microsoft.com/office/drawing/2014/main" id="{6EE6E703-B628-C772-DAB6-B029E3A61AA8}"/>
              </a:ext>
            </a:extLst>
          </p:cNvPr>
          <p:cNvSpPr txBox="1"/>
          <p:nvPr/>
        </p:nvSpPr>
        <p:spPr>
          <a:xfrm>
            <a:off x="43034" y="5233196"/>
            <a:ext cx="12191997" cy="584775"/>
          </a:xfrm>
          <a:prstGeom prst="rect">
            <a:avLst/>
          </a:prstGeom>
          <a:noFill/>
        </p:spPr>
        <p:txBody>
          <a:bodyPr wrap="square">
            <a:spAutoFit/>
          </a:bodyPr>
          <a:lstStyle/>
          <a:p>
            <a:pPr marL="285750" indent="-285750">
              <a:buFont typeface="Arial" panose="020B0604020202020204" pitchFamily="34" charset="0"/>
              <a:buChar char="•"/>
            </a:pPr>
            <a:r>
              <a:rPr lang="en-US" sz="1600" dirty="0"/>
              <a:t>The recall score is 0.67 which indicates that our model can correctly identify 67% of the positive samples in the test set and we have very low count of false negatives.</a:t>
            </a:r>
          </a:p>
        </p:txBody>
      </p:sp>
      <p:sp>
        <p:nvSpPr>
          <p:cNvPr id="11" name="TextBox 10">
            <a:extLst>
              <a:ext uri="{FF2B5EF4-FFF2-40B4-BE49-F238E27FC236}">
                <a16:creationId xmlns:a16="http://schemas.microsoft.com/office/drawing/2014/main" id="{881D6596-1734-B1F5-FA97-278433CAF63E}"/>
              </a:ext>
            </a:extLst>
          </p:cNvPr>
          <p:cNvSpPr txBox="1"/>
          <p:nvPr/>
        </p:nvSpPr>
        <p:spPr>
          <a:xfrm>
            <a:off x="43034" y="4648420"/>
            <a:ext cx="11975690" cy="584775"/>
          </a:xfrm>
          <a:prstGeom prst="rect">
            <a:avLst/>
          </a:prstGeom>
          <a:noFill/>
        </p:spPr>
        <p:txBody>
          <a:bodyPr wrap="square">
            <a:spAutoFit/>
          </a:bodyPr>
          <a:lstStyle/>
          <a:p>
            <a:pPr marL="285750" indent="-285750">
              <a:buFont typeface="Arial" panose="020B0604020202020204" pitchFamily="34" charset="0"/>
              <a:buChar char="•"/>
            </a:pPr>
            <a:r>
              <a:rPr lang="en-US" sz="1600" dirty="0"/>
              <a:t>The precision score is 0.68 which indicates that our model can correctly identify 68% of the positive samples in the test set and we have very low count of false positives.</a:t>
            </a:r>
          </a:p>
        </p:txBody>
      </p:sp>
      <p:sp>
        <p:nvSpPr>
          <p:cNvPr id="18" name="TextBox 17">
            <a:extLst>
              <a:ext uri="{FF2B5EF4-FFF2-40B4-BE49-F238E27FC236}">
                <a16:creationId xmlns:a16="http://schemas.microsoft.com/office/drawing/2014/main" id="{72115AEF-DCBF-982B-15D8-87C614D4152B}"/>
              </a:ext>
            </a:extLst>
          </p:cNvPr>
          <p:cNvSpPr txBox="1"/>
          <p:nvPr/>
        </p:nvSpPr>
        <p:spPr>
          <a:xfrm>
            <a:off x="43034" y="5772744"/>
            <a:ext cx="7059561" cy="338554"/>
          </a:xfrm>
          <a:prstGeom prst="rect">
            <a:avLst/>
          </a:prstGeom>
          <a:noFill/>
        </p:spPr>
        <p:txBody>
          <a:bodyPr wrap="square">
            <a:spAutoFit/>
          </a:bodyPr>
          <a:lstStyle/>
          <a:p>
            <a:pPr marL="285750" indent="-285750">
              <a:buFont typeface="Arial" panose="020B0604020202020204" pitchFamily="34" charset="0"/>
              <a:buChar char="•"/>
            </a:pPr>
            <a:r>
              <a:rPr lang="en-US" sz="1600" dirty="0"/>
              <a:t>The F1 score is the harmonic mean of precision and recall , </a:t>
            </a:r>
            <a:r>
              <a:rPr lang="en-US" sz="1600" b="0" i="0" dirty="0">
                <a:solidFill>
                  <a:srgbClr val="3C4043"/>
                </a:solidFill>
                <a:effectLst/>
                <a:highlight>
                  <a:srgbClr val="FFFFFF"/>
                </a:highlight>
                <a:latin typeface="Inter"/>
              </a:rPr>
              <a:t>score is 0.70</a:t>
            </a:r>
            <a:endParaRPr lang="en-US" sz="1600" dirty="0"/>
          </a:p>
        </p:txBody>
      </p:sp>
      <p:sp>
        <p:nvSpPr>
          <p:cNvPr id="20" name="TextBox 19">
            <a:extLst>
              <a:ext uri="{FF2B5EF4-FFF2-40B4-BE49-F238E27FC236}">
                <a16:creationId xmlns:a16="http://schemas.microsoft.com/office/drawing/2014/main" id="{5C806C07-6B77-A877-6C6D-3B1B016766B8}"/>
              </a:ext>
            </a:extLst>
          </p:cNvPr>
          <p:cNvSpPr txBox="1"/>
          <p:nvPr/>
        </p:nvSpPr>
        <p:spPr>
          <a:xfrm>
            <a:off x="43034" y="6271408"/>
            <a:ext cx="7767483" cy="338554"/>
          </a:xfrm>
          <a:prstGeom prst="rect">
            <a:avLst/>
          </a:prstGeom>
          <a:noFill/>
        </p:spPr>
        <p:txBody>
          <a:bodyPr wrap="square">
            <a:spAutoFit/>
          </a:bodyPr>
          <a:lstStyle/>
          <a:p>
            <a:pPr marL="285750" indent="-285750">
              <a:buFont typeface="Arial" panose="020B0604020202020204" pitchFamily="34" charset="0"/>
              <a:buChar char="•"/>
            </a:pPr>
            <a:r>
              <a:rPr lang="en-US" sz="1600" dirty="0"/>
              <a:t>Accuracy is 67%</a:t>
            </a:r>
          </a:p>
        </p:txBody>
      </p:sp>
    </p:spTree>
    <p:extLst>
      <p:ext uri="{BB962C8B-B14F-4D97-AF65-F5344CB8AC3E}">
        <p14:creationId xmlns:p14="http://schemas.microsoft.com/office/powerpoint/2010/main" val="35477704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with a line and a chart with a red square&#10;&#10;Description automatically generated with medium confidence">
            <a:extLst>
              <a:ext uri="{FF2B5EF4-FFF2-40B4-BE49-F238E27FC236}">
                <a16:creationId xmlns:a16="http://schemas.microsoft.com/office/drawing/2014/main" id="{31D7EF1D-2C7F-A9E7-DC24-75B333DDA4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Tree>
    <p:extLst>
      <p:ext uri="{BB962C8B-B14F-4D97-AF65-F5344CB8AC3E}">
        <p14:creationId xmlns:p14="http://schemas.microsoft.com/office/powerpoint/2010/main" val="37810812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8465A3-A036-DB0E-28AF-3B5C641DF988}"/>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Decision Tree</a:t>
            </a:r>
          </a:p>
        </p:txBody>
      </p:sp>
      <p:pic>
        <p:nvPicPr>
          <p:cNvPr id="5" name="Content Placeholder 4" descr="A screenshot of a computer&#10;&#10;Description automatically generated">
            <a:extLst>
              <a:ext uri="{FF2B5EF4-FFF2-40B4-BE49-F238E27FC236}">
                <a16:creationId xmlns:a16="http://schemas.microsoft.com/office/drawing/2014/main" id="{D16893A8-E9EE-7463-B825-A700E96C39A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28484" y="1655276"/>
            <a:ext cx="7935027" cy="2817508"/>
          </a:xfrm>
          <a:prstGeom prst="rect">
            <a:avLst/>
          </a:prstGeom>
        </p:spPr>
      </p:pic>
      <p:sp>
        <p:nvSpPr>
          <p:cNvPr id="6" name="TextBox 5">
            <a:extLst>
              <a:ext uri="{FF2B5EF4-FFF2-40B4-BE49-F238E27FC236}">
                <a16:creationId xmlns:a16="http://schemas.microsoft.com/office/drawing/2014/main" id="{CBDC21F5-CDB4-FB60-6944-248C6B7F636F}"/>
              </a:ext>
            </a:extLst>
          </p:cNvPr>
          <p:cNvSpPr txBox="1"/>
          <p:nvPr/>
        </p:nvSpPr>
        <p:spPr>
          <a:xfrm>
            <a:off x="43034" y="5233196"/>
            <a:ext cx="12191997" cy="584775"/>
          </a:xfrm>
          <a:prstGeom prst="rect">
            <a:avLst/>
          </a:prstGeom>
          <a:noFill/>
        </p:spPr>
        <p:txBody>
          <a:bodyPr wrap="square">
            <a:spAutoFit/>
          </a:bodyPr>
          <a:lstStyle/>
          <a:p>
            <a:pPr marL="285750" indent="-285750">
              <a:buFont typeface="Arial" panose="020B0604020202020204" pitchFamily="34" charset="0"/>
              <a:buChar char="•"/>
            </a:pPr>
            <a:r>
              <a:rPr lang="en-US" sz="1600" dirty="0"/>
              <a:t>The recall score is 0.87 which indicates that our model can correctly identify 87% of the positive samples in the test set and we have very low count of false negatives.</a:t>
            </a:r>
          </a:p>
        </p:txBody>
      </p:sp>
      <p:sp>
        <p:nvSpPr>
          <p:cNvPr id="7" name="TextBox 6">
            <a:extLst>
              <a:ext uri="{FF2B5EF4-FFF2-40B4-BE49-F238E27FC236}">
                <a16:creationId xmlns:a16="http://schemas.microsoft.com/office/drawing/2014/main" id="{46C8032C-3B81-1CB7-FEBB-FE5DA1FD3FDF}"/>
              </a:ext>
            </a:extLst>
          </p:cNvPr>
          <p:cNvSpPr txBox="1"/>
          <p:nvPr/>
        </p:nvSpPr>
        <p:spPr>
          <a:xfrm>
            <a:off x="43034" y="4648420"/>
            <a:ext cx="11975690" cy="584775"/>
          </a:xfrm>
          <a:prstGeom prst="rect">
            <a:avLst/>
          </a:prstGeom>
          <a:noFill/>
        </p:spPr>
        <p:txBody>
          <a:bodyPr wrap="square">
            <a:spAutoFit/>
          </a:bodyPr>
          <a:lstStyle/>
          <a:p>
            <a:pPr marL="285750" indent="-285750">
              <a:buFont typeface="Arial" panose="020B0604020202020204" pitchFamily="34" charset="0"/>
              <a:buChar char="•"/>
            </a:pPr>
            <a:r>
              <a:rPr lang="en-US" sz="1600" dirty="0"/>
              <a:t>The precision score is 0.87 which indicates that our model can correctly identify 87% of the positive samples in the test set and we have very low count of false positives.</a:t>
            </a:r>
          </a:p>
        </p:txBody>
      </p:sp>
      <p:sp>
        <p:nvSpPr>
          <p:cNvPr id="8" name="TextBox 7">
            <a:extLst>
              <a:ext uri="{FF2B5EF4-FFF2-40B4-BE49-F238E27FC236}">
                <a16:creationId xmlns:a16="http://schemas.microsoft.com/office/drawing/2014/main" id="{222D6BB1-D42E-7C03-C3B5-1157654561BC}"/>
              </a:ext>
            </a:extLst>
          </p:cNvPr>
          <p:cNvSpPr txBox="1"/>
          <p:nvPr/>
        </p:nvSpPr>
        <p:spPr>
          <a:xfrm>
            <a:off x="43034" y="5772744"/>
            <a:ext cx="7059561" cy="338554"/>
          </a:xfrm>
          <a:prstGeom prst="rect">
            <a:avLst/>
          </a:prstGeom>
          <a:noFill/>
        </p:spPr>
        <p:txBody>
          <a:bodyPr wrap="square">
            <a:spAutoFit/>
          </a:bodyPr>
          <a:lstStyle/>
          <a:p>
            <a:pPr marL="285750" indent="-285750">
              <a:buFont typeface="Arial" panose="020B0604020202020204" pitchFamily="34" charset="0"/>
              <a:buChar char="•"/>
            </a:pPr>
            <a:r>
              <a:rPr lang="en-US" sz="1600" dirty="0"/>
              <a:t>The F1 score is the harmonic mean of precision and recall , </a:t>
            </a:r>
            <a:r>
              <a:rPr lang="en-US" sz="1600" b="0" i="0" dirty="0">
                <a:solidFill>
                  <a:srgbClr val="3C4043"/>
                </a:solidFill>
                <a:effectLst/>
                <a:highlight>
                  <a:srgbClr val="FFFFFF"/>
                </a:highlight>
                <a:latin typeface="Inter"/>
              </a:rPr>
              <a:t>score is 0.86</a:t>
            </a:r>
            <a:endParaRPr lang="en-US" sz="1600" dirty="0"/>
          </a:p>
        </p:txBody>
      </p:sp>
      <p:sp>
        <p:nvSpPr>
          <p:cNvPr id="9" name="TextBox 8">
            <a:extLst>
              <a:ext uri="{FF2B5EF4-FFF2-40B4-BE49-F238E27FC236}">
                <a16:creationId xmlns:a16="http://schemas.microsoft.com/office/drawing/2014/main" id="{03D51E13-D2F5-B0B1-3CFA-6F11FC893D43}"/>
              </a:ext>
            </a:extLst>
          </p:cNvPr>
          <p:cNvSpPr txBox="1"/>
          <p:nvPr/>
        </p:nvSpPr>
        <p:spPr>
          <a:xfrm>
            <a:off x="43034" y="6271408"/>
            <a:ext cx="7767483" cy="338554"/>
          </a:xfrm>
          <a:prstGeom prst="rect">
            <a:avLst/>
          </a:prstGeom>
          <a:noFill/>
        </p:spPr>
        <p:txBody>
          <a:bodyPr wrap="square">
            <a:spAutoFit/>
          </a:bodyPr>
          <a:lstStyle/>
          <a:p>
            <a:pPr marL="285750" indent="-285750">
              <a:buFont typeface="Arial" panose="020B0604020202020204" pitchFamily="34" charset="0"/>
              <a:buChar char="•"/>
            </a:pPr>
            <a:r>
              <a:rPr lang="en-US" sz="1600" dirty="0"/>
              <a:t>Accuracy is 87%</a:t>
            </a:r>
          </a:p>
        </p:txBody>
      </p:sp>
    </p:spTree>
    <p:extLst>
      <p:ext uri="{BB962C8B-B14F-4D97-AF65-F5344CB8AC3E}">
        <p14:creationId xmlns:p14="http://schemas.microsoft.com/office/powerpoint/2010/main" val="41983518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positive and negative result&#10;&#10;Description automatically generated with medium confidence">
            <a:extLst>
              <a:ext uri="{FF2B5EF4-FFF2-40B4-BE49-F238E27FC236}">
                <a16:creationId xmlns:a16="http://schemas.microsoft.com/office/drawing/2014/main" id="{B6C8ADEA-0800-A658-4D57-B7E8E3C959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7999"/>
          </a:xfrm>
          <a:prstGeom prst="rect">
            <a:avLst/>
          </a:prstGeom>
        </p:spPr>
      </p:pic>
    </p:spTree>
    <p:extLst>
      <p:ext uri="{BB962C8B-B14F-4D97-AF65-F5344CB8AC3E}">
        <p14:creationId xmlns:p14="http://schemas.microsoft.com/office/powerpoint/2010/main" val="36266412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37347C-A19C-309F-F220-D5A7F15341F1}"/>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Random Forest</a:t>
            </a:r>
          </a:p>
        </p:txBody>
      </p:sp>
      <p:pic>
        <p:nvPicPr>
          <p:cNvPr id="5" name="Content Placeholder 4" descr="A screenshot of a computer screen&#10;&#10;Description automatically generated">
            <a:extLst>
              <a:ext uri="{FF2B5EF4-FFF2-40B4-BE49-F238E27FC236}">
                <a16:creationId xmlns:a16="http://schemas.microsoft.com/office/drawing/2014/main" id="{DDF380F9-1521-E4A7-5847-0CFF2AA35CA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0393" y="1655276"/>
            <a:ext cx="7331209" cy="2827943"/>
          </a:xfrm>
          <a:prstGeom prst="rect">
            <a:avLst/>
          </a:prstGeom>
        </p:spPr>
      </p:pic>
      <p:sp>
        <p:nvSpPr>
          <p:cNvPr id="6" name="TextBox 5">
            <a:extLst>
              <a:ext uri="{FF2B5EF4-FFF2-40B4-BE49-F238E27FC236}">
                <a16:creationId xmlns:a16="http://schemas.microsoft.com/office/drawing/2014/main" id="{65E592C5-BAAE-28CC-9496-C1072C3EF04C}"/>
              </a:ext>
            </a:extLst>
          </p:cNvPr>
          <p:cNvSpPr txBox="1"/>
          <p:nvPr/>
        </p:nvSpPr>
        <p:spPr>
          <a:xfrm>
            <a:off x="43034" y="5233196"/>
            <a:ext cx="12191997" cy="584775"/>
          </a:xfrm>
          <a:prstGeom prst="rect">
            <a:avLst/>
          </a:prstGeom>
          <a:noFill/>
        </p:spPr>
        <p:txBody>
          <a:bodyPr wrap="square">
            <a:spAutoFit/>
          </a:bodyPr>
          <a:lstStyle/>
          <a:p>
            <a:pPr marL="285750" indent="-285750">
              <a:buFont typeface="Arial" panose="020B0604020202020204" pitchFamily="34" charset="0"/>
              <a:buChar char="•"/>
            </a:pPr>
            <a:r>
              <a:rPr lang="en-US" sz="1600" dirty="0"/>
              <a:t>The recall score is 0.92 which indicates that our model can correctly identify 92% of the positive samples in the test set and we have very low count of false negatives.</a:t>
            </a:r>
          </a:p>
        </p:txBody>
      </p:sp>
      <p:sp>
        <p:nvSpPr>
          <p:cNvPr id="7" name="TextBox 6">
            <a:extLst>
              <a:ext uri="{FF2B5EF4-FFF2-40B4-BE49-F238E27FC236}">
                <a16:creationId xmlns:a16="http://schemas.microsoft.com/office/drawing/2014/main" id="{A5ED85C8-8EB2-9CED-8861-2D1D92A89B90}"/>
              </a:ext>
            </a:extLst>
          </p:cNvPr>
          <p:cNvSpPr txBox="1"/>
          <p:nvPr/>
        </p:nvSpPr>
        <p:spPr>
          <a:xfrm>
            <a:off x="43034" y="4648420"/>
            <a:ext cx="11975690" cy="584775"/>
          </a:xfrm>
          <a:prstGeom prst="rect">
            <a:avLst/>
          </a:prstGeom>
          <a:noFill/>
        </p:spPr>
        <p:txBody>
          <a:bodyPr wrap="square">
            <a:spAutoFit/>
          </a:bodyPr>
          <a:lstStyle/>
          <a:p>
            <a:pPr marL="285750" indent="-285750">
              <a:buFont typeface="Arial" panose="020B0604020202020204" pitchFamily="34" charset="0"/>
              <a:buChar char="•"/>
            </a:pPr>
            <a:r>
              <a:rPr lang="en-US" sz="1600" dirty="0"/>
              <a:t>The precision score is 0.92 which indicates that our model can correctly identify 92% of the positive samples in the test set and we have very low count of false positives.</a:t>
            </a:r>
          </a:p>
        </p:txBody>
      </p:sp>
      <p:sp>
        <p:nvSpPr>
          <p:cNvPr id="8" name="TextBox 7">
            <a:extLst>
              <a:ext uri="{FF2B5EF4-FFF2-40B4-BE49-F238E27FC236}">
                <a16:creationId xmlns:a16="http://schemas.microsoft.com/office/drawing/2014/main" id="{0C18CD72-2BDB-C5FF-FFA9-25487CEE05EB}"/>
              </a:ext>
            </a:extLst>
          </p:cNvPr>
          <p:cNvSpPr txBox="1"/>
          <p:nvPr/>
        </p:nvSpPr>
        <p:spPr>
          <a:xfrm>
            <a:off x="43034" y="5772744"/>
            <a:ext cx="7059561" cy="338554"/>
          </a:xfrm>
          <a:prstGeom prst="rect">
            <a:avLst/>
          </a:prstGeom>
          <a:noFill/>
        </p:spPr>
        <p:txBody>
          <a:bodyPr wrap="square">
            <a:spAutoFit/>
          </a:bodyPr>
          <a:lstStyle/>
          <a:p>
            <a:pPr marL="285750" indent="-285750">
              <a:buFont typeface="Arial" panose="020B0604020202020204" pitchFamily="34" charset="0"/>
              <a:buChar char="•"/>
            </a:pPr>
            <a:r>
              <a:rPr lang="en-US" sz="1600" dirty="0"/>
              <a:t>The F1 score is the harmonic mean of precision and recall , </a:t>
            </a:r>
            <a:r>
              <a:rPr lang="en-US" sz="1600" b="0" i="0" dirty="0">
                <a:solidFill>
                  <a:srgbClr val="3C4043"/>
                </a:solidFill>
                <a:effectLst/>
                <a:highlight>
                  <a:srgbClr val="FFFFFF"/>
                </a:highlight>
                <a:latin typeface="Inter"/>
              </a:rPr>
              <a:t>score is 0.92</a:t>
            </a:r>
            <a:endParaRPr lang="en-US" sz="1600" dirty="0"/>
          </a:p>
        </p:txBody>
      </p:sp>
      <p:sp>
        <p:nvSpPr>
          <p:cNvPr id="9" name="TextBox 8">
            <a:extLst>
              <a:ext uri="{FF2B5EF4-FFF2-40B4-BE49-F238E27FC236}">
                <a16:creationId xmlns:a16="http://schemas.microsoft.com/office/drawing/2014/main" id="{106DE485-DE22-0F41-E79D-A3D81DA63A2C}"/>
              </a:ext>
            </a:extLst>
          </p:cNvPr>
          <p:cNvSpPr txBox="1"/>
          <p:nvPr/>
        </p:nvSpPr>
        <p:spPr>
          <a:xfrm>
            <a:off x="43034" y="6271408"/>
            <a:ext cx="7767483" cy="338554"/>
          </a:xfrm>
          <a:prstGeom prst="rect">
            <a:avLst/>
          </a:prstGeom>
          <a:noFill/>
        </p:spPr>
        <p:txBody>
          <a:bodyPr wrap="square">
            <a:spAutoFit/>
          </a:bodyPr>
          <a:lstStyle/>
          <a:p>
            <a:pPr marL="285750" indent="-285750">
              <a:buFont typeface="Arial" panose="020B0604020202020204" pitchFamily="34" charset="0"/>
              <a:buChar char="•"/>
            </a:pPr>
            <a:r>
              <a:rPr lang="en-US" sz="1600" dirty="0"/>
              <a:t>Accuracy is 92%</a:t>
            </a:r>
          </a:p>
        </p:txBody>
      </p:sp>
    </p:spTree>
    <p:extLst>
      <p:ext uri="{BB962C8B-B14F-4D97-AF65-F5344CB8AC3E}">
        <p14:creationId xmlns:p14="http://schemas.microsoft.com/office/powerpoint/2010/main" val="3270053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positive and negative result&#10;&#10;Description automatically generated with medium confidence">
            <a:extLst>
              <a:ext uri="{FF2B5EF4-FFF2-40B4-BE49-F238E27FC236}">
                <a16:creationId xmlns:a16="http://schemas.microsoft.com/office/drawing/2014/main" id="{249008C3-E070-F70B-9610-DCD2467C42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6200615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ED36CE-62C4-04D8-3345-1BB0D820C1A4}"/>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err="1">
                <a:solidFill>
                  <a:srgbClr val="FFFFFF"/>
                </a:solidFill>
                <a:latin typeface="+mj-lt"/>
                <a:ea typeface="+mj-ea"/>
                <a:cs typeface="+mj-cs"/>
              </a:rPr>
              <a:t>XGBoost</a:t>
            </a:r>
            <a:endParaRPr lang="en-US" sz="4000" kern="1200" dirty="0">
              <a:solidFill>
                <a:srgbClr val="FFFFFF"/>
              </a:solidFill>
              <a:latin typeface="+mj-lt"/>
              <a:ea typeface="+mj-ea"/>
              <a:cs typeface="+mj-cs"/>
            </a:endParaRPr>
          </a:p>
        </p:txBody>
      </p:sp>
      <p:pic>
        <p:nvPicPr>
          <p:cNvPr id="5" name="Content Placeholder 4" descr="A screenshot of a computer screen&#10;&#10;Description automatically generated">
            <a:extLst>
              <a:ext uri="{FF2B5EF4-FFF2-40B4-BE49-F238E27FC236}">
                <a16:creationId xmlns:a16="http://schemas.microsoft.com/office/drawing/2014/main" id="{87486664-DC4F-924F-F56F-E7DB0B9B52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13423" y="1655276"/>
            <a:ext cx="7365149" cy="2763684"/>
          </a:xfrm>
          <a:prstGeom prst="rect">
            <a:avLst/>
          </a:prstGeom>
        </p:spPr>
      </p:pic>
      <p:sp>
        <p:nvSpPr>
          <p:cNvPr id="6" name="TextBox 5">
            <a:extLst>
              <a:ext uri="{FF2B5EF4-FFF2-40B4-BE49-F238E27FC236}">
                <a16:creationId xmlns:a16="http://schemas.microsoft.com/office/drawing/2014/main" id="{2D351211-0E38-F268-B18B-E2D499B56EA4}"/>
              </a:ext>
            </a:extLst>
          </p:cNvPr>
          <p:cNvSpPr txBox="1"/>
          <p:nvPr/>
        </p:nvSpPr>
        <p:spPr>
          <a:xfrm>
            <a:off x="43034" y="5233196"/>
            <a:ext cx="12191997" cy="584775"/>
          </a:xfrm>
          <a:prstGeom prst="rect">
            <a:avLst/>
          </a:prstGeom>
          <a:noFill/>
        </p:spPr>
        <p:txBody>
          <a:bodyPr wrap="square">
            <a:spAutoFit/>
          </a:bodyPr>
          <a:lstStyle/>
          <a:p>
            <a:pPr marL="285750" indent="-285750">
              <a:buFont typeface="Arial" panose="020B0604020202020204" pitchFamily="34" charset="0"/>
              <a:buChar char="•"/>
            </a:pPr>
            <a:r>
              <a:rPr lang="en-US" sz="1600" dirty="0"/>
              <a:t>The recall score is 0.84 which indicates that our model can correctly identify 84% of the positive samples in the test set and we have very low count of false negatives.</a:t>
            </a:r>
          </a:p>
        </p:txBody>
      </p:sp>
      <p:sp>
        <p:nvSpPr>
          <p:cNvPr id="7" name="TextBox 6">
            <a:extLst>
              <a:ext uri="{FF2B5EF4-FFF2-40B4-BE49-F238E27FC236}">
                <a16:creationId xmlns:a16="http://schemas.microsoft.com/office/drawing/2014/main" id="{67A5381A-143B-652D-6056-33C19CA0E7D3}"/>
              </a:ext>
            </a:extLst>
          </p:cNvPr>
          <p:cNvSpPr txBox="1"/>
          <p:nvPr/>
        </p:nvSpPr>
        <p:spPr>
          <a:xfrm>
            <a:off x="43034" y="4648420"/>
            <a:ext cx="11975690" cy="584775"/>
          </a:xfrm>
          <a:prstGeom prst="rect">
            <a:avLst/>
          </a:prstGeom>
          <a:noFill/>
        </p:spPr>
        <p:txBody>
          <a:bodyPr wrap="square">
            <a:spAutoFit/>
          </a:bodyPr>
          <a:lstStyle/>
          <a:p>
            <a:pPr marL="285750" indent="-285750">
              <a:buFont typeface="Arial" panose="020B0604020202020204" pitchFamily="34" charset="0"/>
              <a:buChar char="•"/>
            </a:pPr>
            <a:r>
              <a:rPr lang="en-US" sz="1600" dirty="0"/>
              <a:t>The precision score is 0.84 which indicates that our model can correctly identify 84% of the positive samples in the test set and we have very low count of false positives.</a:t>
            </a:r>
          </a:p>
        </p:txBody>
      </p:sp>
      <p:sp>
        <p:nvSpPr>
          <p:cNvPr id="8" name="TextBox 7">
            <a:extLst>
              <a:ext uri="{FF2B5EF4-FFF2-40B4-BE49-F238E27FC236}">
                <a16:creationId xmlns:a16="http://schemas.microsoft.com/office/drawing/2014/main" id="{A5E7FED9-5C16-BEA9-0EC1-8587A7E4348E}"/>
              </a:ext>
            </a:extLst>
          </p:cNvPr>
          <p:cNvSpPr txBox="1"/>
          <p:nvPr/>
        </p:nvSpPr>
        <p:spPr>
          <a:xfrm>
            <a:off x="43034" y="5772744"/>
            <a:ext cx="7059561" cy="338554"/>
          </a:xfrm>
          <a:prstGeom prst="rect">
            <a:avLst/>
          </a:prstGeom>
          <a:noFill/>
        </p:spPr>
        <p:txBody>
          <a:bodyPr wrap="square">
            <a:spAutoFit/>
          </a:bodyPr>
          <a:lstStyle/>
          <a:p>
            <a:pPr marL="285750" indent="-285750">
              <a:buFont typeface="Arial" panose="020B0604020202020204" pitchFamily="34" charset="0"/>
              <a:buChar char="•"/>
            </a:pPr>
            <a:r>
              <a:rPr lang="en-US" sz="1600" dirty="0"/>
              <a:t>The F1 score is the harmonic mean of precision and recall , </a:t>
            </a:r>
            <a:r>
              <a:rPr lang="en-US" sz="1600" b="0" i="0" dirty="0">
                <a:solidFill>
                  <a:srgbClr val="3C4043"/>
                </a:solidFill>
                <a:effectLst/>
                <a:highlight>
                  <a:srgbClr val="FFFFFF"/>
                </a:highlight>
                <a:latin typeface="Inter"/>
              </a:rPr>
              <a:t>score is 0.84</a:t>
            </a:r>
            <a:endParaRPr lang="en-US" sz="1600" dirty="0"/>
          </a:p>
        </p:txBody>
      </p:sp>
      <p:sp>
        <p:nvSpPr>
          <p:cNvPr id="9" name="TextBox 8">
            <a:extLst>
              <a:ext uri="{FF2B5EF4-FFF2-40B4-BE49-F238E27FC236}">
                <a16:creationId xmlns:a16="http://schemas.microsoft.com/office/drawing/2014/main" id="{2D099859-F933-43B8-102F-1BB56D8E28AA}"/>
              </a:ext>
            </a:extLst>
          </p:cNvPr>
          <p:cNvSpPr txBox="1"/>
          <p:nvPr/>
        </p:nvSpPr>
        <p:spPr>
          <a:xfrm>
            <a:off x="43034" y="6271408"/>
            <a:ext cx="7767483" cy="338554"/>
          </a:xfrm>
          <a:prstGeom prst="rect">
            <a:avLst/>
          </a:prstGeom>
          <a:noFill/>
        </p:spPr>
        <p:txBody>
          <a:bodyPr wrap="square">
            <a:spAutoFit/>
          </a:bodyPr>
          <a:lstStyle/>
          <a:p>
            <a:pPr marL="285750" indent="-285750">
              <a:buFont typeface="Arial" panose="020B0604020202020204" pitchFamily="34" charset="0"/>
              <a:buChar char="•"/>
            </a:pPr>
            <a:r>
              <a:rPr lang="en-US" sz="1600" dirty="0"/>
              <a:t>Accuracy is 84%</a:t>
            </a:r>
          </a:p>
        </p:txBody>
      </p:sp>
    </p:spTree>
    <p:extLst>
      <p:ext uri="{BB962C8B-B14F-4D97-AF65-F5344CB8AC3E}">
        <p14:creationId xmlns:p14="http://schemas.microsoft.com/office/powerpoint/2010/main" val="37028613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positive and negative result">
            <a:extLst>
              <a:ext uri="{FF2B5EF4-FFF2-40B4-BE49-F238E27FC236}">
                <a16:creationId xmlns:a16="http://schemas.microsoft.com/office/drawing/2014/main" id="{11B96802-981C-2FF1-58A3-62CF11BA02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7999"/>
          </a:xfrm>
          <a:prstGeom prst="rect">
            <a:avLst/>
          </a:prstGeom>
        </p:spPr>
      </p:pic>
    </p:spTree>
    <p:extLst>
      <p:ext uri="{BB962C8B-B14F-4D97-AF65-F5344CB8AC3E}">
        <p14:creationId xmlns:p14="http://schemas.microsoft.com/office/powerpoint/2010/main" val="39498176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6C797CCF-6EF0-8A9F-9710-F8882749EBC2}"/>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Model Comparison</a:t>
            </a:r>
          </a:p>
        </p:txBody>
      </p:sp>
      <p:pic>
        <p:nvPicPr>
          <p:cNvPr id="5" name="Content Placeholder 4" descr="A screenshot of a graph&#10;&#10;Description automatically generated">
            <a:extLst>
              <a:ext uri="{FF2B5EF4-FFF2-40B4-BE49-F238E27FC236}">
                <a16:creationId xmlns:a16="http://schemas.microsoft.com/office/drawing/2014/main" id="{FE181758-BB01-8DEE-74DA-9E9EF6F198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02428" y="2165132"/>
            <a:ext cx="7225748" cy="2527735"/>
          </a:xfrm>
          <a:prstGeom prst="rect">
            <a:avLst/>
          </a:prstGeom>
        </p:spPr>
      </p:pic>
    </p:spTree>
    <p:extLst>
      <p:ext uri="{BB962C8B-B14F-4D97-AF65-F5344CB8AC3E}">
        <p14:creationId xmlns:p14="http://schemas.microsoft.com/office/powerpoint/2010/main" val="686251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6"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8" name="Rectangle 17">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CD94FC-47F3-D375-C5B9-C570EA2BADDB}"/>
              </a:ext>
            </a:extLst>
          </p:cNvPr>
          <p:cNvSpPr>
            <a:spLocks noGrp="1"/>
          </p:cNvSpPr>
          <p:nvPr>
            <p:ph type="title"/>
          </p:nvPr>
        </p:nvSpPr>
        <p:spPr>
          <a:xfrm>
            <a:off x="761803" y="350196"/>
            <a:ext cx="4646904" cy="1624520"/>
          </a:xfrm>
        </p:spPr>
        <p:txBody>
          <a:bodyPr vert="horz" lIns="91440" tIns="45720" rIns="91440" bIns="45720" rtlCol="0" anchor="ctr">
            <a:normAutofit/>
          </a:bodyPr>
          <a:lstStyle/>
          <a:p>
            <a:r>
              <a:rPr lang="en-US" sz="4000" b="1" dirty="0"/>
              <a:t>About Data</a:t>
            </a:r>
          </a:p>
        </p:txBody>
      </p:sp>
      <p:sp>
        <p:nvSpPr>
          <p:cNvPr id="3" name="Text Placeholder 2">
            <a:extLst>
              <a:ext uri="{FF2B5EF4-FFF2-40B4-BE49-F238E27FC236}">
                <a16:creationId xmlns:a16="http://schemas.microsoft.com/office/drawing/2014/main" id="{8FF988D7-00B5-0008-4AE9-9AA5C8C63504}"/>
              </a:ext>
            </a:extLst>
          </p:cNvPr>
          <p:cNvSpPr>
            <a:spLocks noGrp="1"/>
          </p:cNvSpPr>
          <p:nvPr>
            <p:ph type="body" idx="1"/>
          </p:nvPr>
        </p:nvSpPr>
        <p:spPr>
          <a:xfrm>
            <a:off x="761802" y="2743200"/>
            <a:ext cx="4646905" cy="3613149"/>
          </a:xfrm>
        </p:spPr>
        <p:txBody>
          <a:bodyPr vert="horz" lIns="91440" tIns="45720" rIns="91440" bIns="45720" rtlCol="0" anchor="ctr">
            <a:normAutofit/>
          </a:bodyPr>
          <a:lstStyle/>
          <a:p>
            <a:pPr marL="0" indent="0">
              <a:buNone/>
            </a:pPr>
            <a:r>
              <a:rPr lang="en-US" sz="2000" dirty="0"/>
              <a:t>Our data is collected from the 26 cities of Australia over the period of 11 years which starts from 2007 to 2017.</a:t>
            </a:r>
          </a:p>
        </p:txBody>
      </p:sp>
      <p:pic>
        <p:nvPicPr>
          <p:cNvPr id="5" name="Picture 4" descr="Cloud storage graphic">
            <a:extLst>
              <a:ext uri="{FF2B5EF4-FFF2-40B4-BE49-F238E27FC236}">
                <a16:creationId xmlns:a16="http://schemas.microsoft.com/office/drawing/2014/main" id="{BC6D3C27-DAFA-8C2C-3E3D-76255236172D}"/>
              </a:ext>
            </a:extLst>
          </p:cNvPr>
          <p:cNvPicPr>
            <a:picLocks noChangeAspect="1"/>
          </p:cNvPicPr>
          <p:nvPr/>
        </p:nvPicPr>
        <p:blipFill>
          <a:blip r:embed="rId2">
            <a:extLst>
              <a:ext uri="{28A0092B-C50C-407E-A947-70E740481C1C}">
                <a14:useLocalDpi xmlns:a14="http://schemas.microsoft.com/office/drawing/2010/main" val="0"/>
              </a:ext>
            </a:extLst>
          </a:blip>
          <a:srcRect l="20300" r="20299" b="-2"/>
          <a:stretch/>
        </p:blipFill>
        <p:spPr>
          <a:xfrm>
            <a:off x="6096000" y="1"/>
            <a:ext cx="6102825" cy="6858000"/>
          </a:xfrm>
          <a:prstGeom prst="rect">
            <a:avLst/>
          </a:prstGeom>
        </p:spPr>
      </p:pic>
      <p:sp>
        <p:nvSpPr>
          <p:cNvPr id="6" name="TextBox 5">
            <a:extLst>
              <a:ext uri="{FF2B5EF4-FFF2-40B4-BE49-F238E27FC236}">
                <a16:creationId xmlns:a16="http://schemas.microsoft.com/office/drawing/2014/main" id="{3FA735FC-6F2D-58CC-5366-8E93D64DF0FE}"/>
              </a:ext>
            </a:extLst>
          </p:cNvPr>
          <p:cNvSpPr txBox="1"/>
          <p:nvPr/>
        </p:nvSpPr>
        <p:spPr>
          <a:xfrm>
            <a:off x="761802" y="3586316"/>
            <a:ext cx="6263148" cy="400110"/>
          </a:xfrm>
          <a:prstGeom prst="rect">
            <a:avLst/>
          </a:prstGeom>
          <a:noFill/>
        </p:spPr>
        <p:txBody>
          <a:bodyPr wrap="square">
            <a:spAutoFit/>
          </a:bodyPr>
          <a:lstStyle/>
          <a:p>
            <a:r>
              <a:rPr lang="en-US" sz="2000" b="1" dirty="0"/>
              <a:t>Our data contain 23 Column   </a:t>
            </a:r>
          </a:p>
        </p:txBody>
      </p:sp>
    </p:spTree>
    <p:extLst>
      <p:ext uri="{BB962C8B-B14F-4D97-AF65-F5344CB8AC3E}">
        <p14:creationId xmlns:p14="http://schemas.microsoft.com/office/powerpoint/2010/main" val="5879474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showing a line&#10;&#10;Description automatically generated with medium confidence">
            <a:extLst>
              <a:ext uri="{FF2B5EF4-FFF2-40B4-BE49-F238E27FC236}">
                <a16:creationId xmlns:a16="http://schemas.microsoft.com/office/drawing/2014/main" id="{97735A33-91B1-7166-E459-EE9478602E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1999" cy="6858000"/>
          </a:xfrm>
          <a:prstGeom prst="rect">
            <a:avLst/>
          </a:prstGeom>
        </p:spPr>
      </p:pic>
    </p:spTree>
    <p:extLst>
      <p:ext uri="{BB962C8B-B14F-4D97-AF65-F5344CB8AC3E}">
        <p14:creationId xmlns:p14="http://schemas.microsoft.com/office/powerpoint/2010/main" val="22984264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with a line going up">
            <a:extLst>
              <a:ext uri="{FF2B5EF4-FFF2-40B4-BE49-F238E27FC236}">
                <a16:creationId xmlns:a16="http://schemas.microsoft.com/office/drawing/2014/main" id="{19CF9C58-1F75-FF14-071B-21C777EE1B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Tree>
    <p:extLst>
      <p:ext uri="{BB962C8B-B14F-4D97-AF65-F5344CB8AC3E}">
        <p14:creationId xmlns:p14="http://schemas.microsoft.com/office/powerpoint/2010/main" val="21312088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3958024-6BB2-0AEC-F94B-D41C5F075D00}"/>
              </a:ext>
            </a:extLst>
          </p:cNvPr>
          <p:cNvSpPr>
            <a:spLocks noGrp="1"/>
          </p:cNvSpPr>
          <p:nvPr>
            <p:ph type="title"/>
          </p:nvPr>
        </p:nvSpPr>
        <p:spPr>
          <a:xfrm>
            <a:off x="4162567" y="818984"/>
            <a:ext cx="6714699" cy="3178689"/>
          </a:xfrm>
        </p:spPr>
        <p:txBody>
          <a:bodyPr vert="horz" lIns="91440" tIns="45720" rIns="91440" bIns="45720" rtlCol="0" anchor="b">
            <a:normAutofit/>
          </a:bodyPr>
          <a:lstStyle/>
          <a:p>
            <a:r>
              <a:rPr lang="en-US" sz="4800" b="1" i="1" kern="1200">
                <a:solidFill>
                  <a:srgbClr val="FFFFFF"/>
                </a:solidFill>
                <a:latin typeface="+mj-lt"/>
                <a:ea typeface="+mj-ea"/>
                <a:cs typeface="+mj-cs"/>
              </a:rPr>
              <a:t>Thank you</a:t>
            </a:r>
          </a:p>
        </p:txBody>
      </p:sp>
      <p:sp>
        <p:nvSpPr>
          <p:cNvPr id="30" name="Rectangle 29">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630783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C3A29C8-11E7-038E-E0DE-78A532C25E0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732024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2116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2"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Thundercloud at sunset">
            <a:extLst>
              <a:ext uri="{FF2B5EF4-FFF2-40B4-BE49-F238E27FC236}">
                <a16:creationId xmlns:a16="http://schemas.microsoft.com/office/drawing/2014/main" id="{FEFF2924-DC7D-57A2-7A29-C3D128CB74F0}"/>
              </a:ext>
            </a:extLst>
          </p:cNvPr>
          <p:cNvPicPr>
            <a:picLocks noChangeAspect="1"/>
          </p:cNvPicPr>
          <p:nvPr/>
        </p:nvPicPr>
        <p:blipFill>
          <a:blip r:embed="rId3"/>
          <a:srcRect l="26209" r="14526" b="-1"/>
          <a:stretch/>
        </p:blipFill>
        <p:spPr>
          <a:xfrm>
            <a:off x="6103027" y="10"/>
            <a:ext cx="6088971" cy="6857990"/>
          </a:xfrm>
          <a:prstGeom prst="rect">
            <a:avLst/>
          </a:prstGeom>
        </p:spPr>
      </p:pic>
      <p:sp useBgFill="1">
        <p:nvSpPr>
          <p:cNvPr id="24" name="Rectangle 23">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 name="Rectangle 28">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5AB18A-31A0-0968-E798-390C1A031D60}"/>
              </a:ext>
            </a:extLst>
          </p:cNvPr>
          <p:cNvSpPr>
            <a:spLocks noGrp="1"/>
          </p:cNvSpPr>
          <p:nvPr>
            <p:ph type="title"/>
          </p:nvPr>
        </p:nvSpPr>
        <p:spPr>
          <a:xfrm>
            <a:off x="761801" y="328512"/>
            <a:ext cx="4778387" cy="1628970"/>
          </a:xfrm>
        </p:spPr>
        <p:txBody>
          <a:bodyPr vert="horz" lIns="91440" tIns="45720" rIns="91440" bIns="45720" rtlCol="0" anchor="ctr">
            <a:normAutofit/>
          </a:bodyPr>
          <a:lstStyle/>
          <a:p>
            <a:r>
              <a:rPr lang="en-US" sz="4000" b="1" i="0">
                <a:effectLst/>
              </a:rPr>
              <a:t>Problem Statement</a:t>
            </a:r>
            <a:br>
              <a:rPr lang="en-US" sz="4000" b="0" i="0">
                <a:effectLst/>
              </a:rPr>
            </a:br>
            <a:endParaRPr lang="en-US" sz="4000"/>
          </a:p>
        </p:txBody>
      </p:sp>
      <p:sp>
        <p:nvSpPr>
          <p:cNvPr id="4" name="Text Placeholder 3">
            <a:extLst>
              <a:ext uri="{FF2B5EF4-FFF2-40B4-BE49-F238E27FC236}">
                <a16:creationId xmlns:a16="http://schemas.microsoft.com/office/drawing/2014/main" id="{E7F0B67B-1334-CACB-99D5-EDE4E2389FFC}"/>
              </a:ext>
            </a:extLst>
          </p:cNvPr>
          <p:cNvSpPr>
            <a:spLocks noGrp="1"/>
          </p:cNvSpPr>
          <p:nvPr>
            <p:ph type="body" sz="half" idx="2"/>
          </p:nvPr>
        </p:nvSpPr>
        <p:spPr>
          <a:xfrm>
            <a:off x="761801" y="2884929"/>
            <a:ext cx="4659756" cy="3374137"/>
          </a:xfrm>
        </p:spPr>
        <p:txBody>
          <a:bodyPr vert="horz" lIns="91440" tIns="45720" rIns="91440" bIns="45720" rtlCol="0" anchor="ctr">
            <a:normAutofit/>
          </a:bodyPr>
          <a:lstStyle/>
          <a:p>
            <a:r>
              <a:rPr lang="en-US" sz="2000" dirty="0"/>
              <a:t>The main aim of this project is to predict whether it will rain or not in Australia. Rain prediction depends upon several factors like temperature, humidity, wind speed, wind direction etc.</a:t>
            </a:r>
          </a:p>
        </p:txBody>
      </p:sp>
    </p:spTree>
    <p:extLst>
      <p:ext uri="{BB962C8B-B14F-4D97-AF65-F5344CB8AC3E}">
        <p14:creationId xmlns:p14="http://schemas.microsoft.com/office/powerpoint/2010/main" val="3760719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BEE73255-8084-4DF9-BB0B-15EAC92E2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C27D4FEA-0110-4209-EA16-B460AF5EDE24}"/>
              </a:ext>
            </a:extLst>
          </p:cNvPr>
          <p:cNvSpPr>
            <a:spLocks noGrp="1"/>
          </p:cNvSpPr>
          <p:nvPr>
            <p:ph type="title"/>
          </p:nvPr>
        </p:nvSpPr>
        <p:spPr>
          <a:xfrm>
            <a:off x="603938" y="640081"/>
            <a:ext cx="2608655" cy="5257799"/>
          </a:xfrm>
        </p:spPr>
        <p:txBody>
          <a:bodyPr vert="horz" lIns="91440" tIns="45720" rIns="91440" bIns="45720" rtlCol="0" anchor="ctr">
            <a:normAutofit/>
          </a:bodyPr>
          <a:lstStyle/>
          <a:p>
            <a:r>
              <a:rPr lang="en-US" sz="3600" b="1">
                <a:solidFill>
                  <a:srgbClr val="2C2C2C"/>
                </a:solidFill>
              </a:rPr>
              <a:t>Data Discerption </a:t>
            </a:r>
          </a:p>
        </p:txBody>
      </p:sp>
      <p:sp>
        <p:nvSpPr>
          <p:cNvPr id="28" name="Rounded Rectangle 9">
            <a:extLst>
              <a:ext uri="{FF2B5EF4-FFF2-40B4-BE49-F238E27FC236}">
                <a16:creationId xmlns:a16="http://schemas.microsoft.com/office/drawing/2014/main" id="{67048353-8981-459A-9BC6-9711CE462E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80067"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descr="A table of numbers and a few percentages&#10;&#10;Description automatically generated with medium confidence">
            <a:extLst>
              <a:ext uri="{FF2B5EF4-FFF2-40B4-BE49-F238E27FC236}">
                <a16:creationId xmlns:a16="http://schemas.microsoft.com/office/drawing/2014/main" id="{3AD777CC-604B-D6DB-C849-F28F1E6AFA2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360" b="-4"/>
          <a:stretch/>
        </p:blipFill>
        <p:spPr>
          <a:xfrm>
            <a:off x="4062964" y="942538"/>
            <a:ext cx="7163222" cy="4808332"/>
          </a:xfrm>
          <a:prstGeom prst="rect">
            <a:avLst/>
          </a:prstGeom>
          <a:effectLst/>
        </p:spPr>
      </p:pic>
    </p:spTree>
    <p:extLst>
      <p:ext uri="{BB962C8B-B14F-4D97-AF65-F5344CB8AC3E}">
        <p14:creationId xmlns:p14="http://schemas.microsoft.com/office/powerpoint/2010/main" val="3441529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803D5-CEBD-3BB2-1AC7-78B9D028A926}"/>
              </a:ext>
            </a:extLst>
          </p:cNvPr>
          <p:cNvSpPr>
            <a:spLocks noGrp="1"/>
          </p:cNvSpPr>
          <p:nvPr>
            <p:ph type="title"/>
          </p:nvPr>
        </p:nvSpPr>
        <p:spPr/>
        <p:txBody>
          <a:bodyPr/>
          <a:lstStyle/>
          <a:p>
            <a:pPr algn="ctr"/>
            <a:r>
              <a:rPr lang="en-US" b="1" i="1"/>
              <a:t>Rainfall</a:t>
            </a:r>
            <a:endParaRPr lang="en-US" b="1" i="1" dirty="0"/>
          </a:p>
        </p:txBody>
      </p:sp>
      <p:pic>
        <p:nvPicPr>
          <p:cNvPr id="5" name="Content Placeholder 4" descr="A graph of a number of different colored squares&#10;&#10;Description automatically generated with medium confidence">
            <a:extLst>
              <a:ext uri="{FF2B5EF4-FFF2-40B4-BE49-F238E27FC236}">
                <a16:creationId xmlns:a16="http://schemas.microsoft.com/office/drawing/2014/main" id="{40C460E1-E75B-B8F6-4124-406EEFF4C4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825625"/>
            <a:ext cx="12192000" cy="4963362"/>
          </a:xfrm>
        </p:spPr>
      </p:pic>
    </p:spTree>
    <p:extLst>
      <p:ext uri="{BB962C8B-B14F-4D97-AF65-F5344CB8AC3E}">
        <p14:creationId xmlns:p14="http://schemas.microsoft.com/office/powerpoint/2010/main" val="634735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D6AA0-E2EE-FEC6-FE6A-D7FAA71F8FF7}"/>
              </a:ext>
            </a:extLst>
          </p:cNvPr>
          <p:cNvSpPr>
            <a:spLocks noGrp="1"/>
          </p:cNvSpPr>
          <p:nvPr>
            <p:ph type="title"/>
          </p:nvPr>
        </p:nvSpPr>
        <p:spPr/>
        <p:txBody>
          <a:bodyPr/>
          <a:lstStyle/>
          <a:p>
            <a:pPr algn="ctr"/>
            <a:r>
              <a:rPr lang="en-US" b="1" i="1" dirty="0"/>
              <a:t>Missing Values</a:t>
            </a:r>
          </a:p>
        </p:txBody>
      </p:sp>
      <p:pic>
        <p:nvPicPr>
          <p:cNvPr id="5" name="Content Placeholder 4" descr="A blue and white background with black lines&#10;&#10;Description automatically generated">
            <a:extLst>
              <a:ext uri="{FF2B5EF4-FFF2-40B4-BE49-F238E27FC236}">
                <a16:creationId xmlns:a16="http://schemas.microsoft.com/office/drawing/2014/main" id="{7D2B4B69-D2E3-751C-94FC-31E2D481C61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825624"/>
            <a:ext cx="12192000" cy="5032375"/>
          </a:xfrm>
        </p:spPr>
      </p:pic>
    </p:spTree>
    <p:extLst>
      <p:ext uri="{BB962C8B-B14F-4D97-AF65-F5344CB8AC3E}">
        <p14:creationId xmlns:p14="http://schemas.microsoft.com/office/powerpoint/2010/main" val="3284308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2" name="Slide Background Fill">
            <a:extLst>
              <a:ext uri="{FF2B5EF4-FFF2-40B4-BE49-F238E27FC236}">
                <a16:creationId xmlns:a16="http://schemas.microsoft.com/office/drawing/2014/main" id="{953EC90C-082B-4667-A29F-E4E4D515A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Color Cover">
            <a:extLst>
              <a:ext uri="{FF2B5EF4-FFF2-40B4-BE49-F238E27FC236}">
                <a16:creationId xmlns:a16="http://schemas.microsoft.com/office/drawing/2014/main" id="{E99FF883-3EBA-49CC-8D77-1EE69E1826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6" name="Group 55">
            <a:extLst>
              <a:ext uri="{FF2B5EF4-FFF2-40B4-BE49-F238E27FC236}">
                <a16:creationId xmlns:a16="http://schemas.microsoft.com/office/drawing/2014/main" id="{F690C4ED-5E67-4827-AED1-DEC2B100A4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57" name="Color">
              <a:extLst>
                <a:ext uri="{FF2B5EF4-FFF2-40B4-BE49-F238E27FC236}">
                  <a16:creationId xmlns:a16="http://schemas.microsoft.com/office/drawing/2014/main" id="{316B1774-E483-4832-A4C7-1277F99283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Color">
              <a:extLst>
                <a:ext uri="{FF2B5EF4-FFF2-40B4-BE49-F238E27FC236}">
                  <a16:creationId xmlns:a16="http://schemas.microsoft.com/office/drawing/2014/main" id="{CE4BA6BE-9BF5-4DFA-8E3F-C49023E53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8" name="Group 6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69" name="Freeform: Shape 6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Shape 6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Shape 7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Shape 65">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AC61761-6076-E1A5-D41E-CB0870F22861}"/>
              </a:ext>
            </a:extLst>
          </p:cNvPr>
          <p:cNvSpPr>
            <a:spLocks noGrp="1"/>
          </p:cNvSpPr>
          <p:nvPr>
            <p:ph type="title"/>
          </p:nvPr>
        </p:nvSpPr>
        <p:spPr>
          <a:xfrm rot="16200000">
            <a:off x="-1171367" y="1793158"/>
            <a:ext cx="5961888" cy="3097947"/>
          </a:xfrm>
        </p:spPr>
        <p:txBody>
          <a:bodyPr vert="horz" lIns="91440" tIns="45720" rIns="91440" bIns="45720" rtlCol="0" anchor="ctr">
            <a:normAutofit/>
          </a:bodyPr>
          <a:lstStyle/>
          <a:p>
            <a:r>
              <a:rPr lang="en-US" sz="4800" b="1" i="0">
                <a:solidFill>
                  <a:schemeClr val="bg1"/>
                </a:solidFill>
                <a:effectLst/>
              </a:rPr>
              <a:t>Observation:</a:t>
            </a:r>
            <a:br>
              <a:rPr lang="en-US" sz="4800" b="0" i="0">
                <a:solidFill>
                  <a:schemeClr val="bg1"/>
                </a:solidFill>
                <a:effectLst/>
              </a:rPr>
            </a:br>
            <a:r>
              <a:rPr lang="en-US" sz="4800" b="0" i="0">
                <a:solidFill>
                  <a:schemeClr val="bg1"/>
                </a:solidFill>
                <a:effectLst/>
              </a:rPr>
              <a:t>Min Temperature</a:t>
            </a:r>
            <a:endParaRPr lang="en-US" sz="4800" dirty="0">
              <a:solidFill>
                <a:schemeClr val="bg1"/>
              </a:solidFill>
            </a:endParaRPr>
          </a:p>
        </p:txBody>
      </p:sp>
      <p:sp>
        <p:nvSpPr>
          <p:cNvPr id="4" name="Text Placeholder 3">
            <a:extLst>
              <a:ext uri="{FF2B5EF4-FFF2-40B4-BE49-F238E27FC236}">
                <a16:creationId xmlns:a16="http://schemas.microsoft.com/office/drawing/2014/main" id="{67FAE081-AA8B-92FD-34EA-5F91BF10308F}"/>
              </a:ext>
            </a:extLst>
          </p:cNvPr>
          <p:cNvSpPr>
            <a:spLocks noGrp="1"/>
          </p:cNvSpPr>
          <p:nvPr>
            <p:ph type="body" sz="half" idx="2"/>
          </p:nvPr>
        </p:nvSpPr>
        <p:spPr>
          <a:xfrm>
            <a:off x="4280007" y="546341"/>
            <a:ext cx="7262371" cy="2435076"/>
          </a:xfrm>
        </p:spPr>
        <p:txBody>
          <a:bodyPr vert="horz" lIns="91440" tIns="45720" rIns="91440" bIns="45720" rtlCol="0" anchor="ctr">
            <a:normAutofit/>
          </a:bodyPr>
          <a:lstStyle/>
          <a:p>
            <a:r>
              <a:rPr lang="en-US" sz="1800" b="1" dirty="0">
                <a:solidFill>
                  <a:schemeClr val="tx2"/>
                </a:solidFill>
              </a:rPr>
              <a:t>According to the test statistics :</a:t>
            </a:r>
          </a:p>
          <a:p>
            <a:pPr fontAlgn="base"/>
            <a:r>
              <a:rPr lang="en-US" sz="1800" b="0" i="0" dirty="0">
                <a:effectLst/>
              </a:rPr>
              <a:t>The range of </a:t>
            </a:r>
            <a:r>
              <a:rPr lang="en-US" sz="1800" b="0" i="0" dirty="0" err="1">
                <a:effectLst/>
              </a:rPr>
              <a:t>MinTemp</a:t>
            </a:r>
            <a:r>
              <a:rPr lang="en-US" sz="1800" b="0" i="0" dirty="0">
                <a:effectLst/>
              </a:rPr>
              <a:t> lies between -7.6 to 31.9</a:t>
            </a:r>
          </a:p>
          <a:p>
            <a:pPr fontAlgn="base"/>
            <a:r>
              <a:rPr lang="en-US" sz="1800" b="0" i="0" dirty="0">
                <a:effectLst/>
              </a:rPr>
              <a:t>Canberra is the coldest city in Australia with </a:t>
            </a:r>
            <a:r>
              <a:rPr lang="en-US" sz="1800" b="0" i="0" dirty="0" err="1">
                <a:effectLst/>
              </a:rPr>
              <a:t>MinTemp</a:t>
            </a:r>
            <a:r>
              <a:rPr lang="en-US" sz="1800" b="0" i="0" dirty="0">
                <a:effectLst/>
              </a:rPr>
              <a:t> of -7.6</a:t>
            </a:r>
          </a:p>
        </p:txBody>
      </p:sp>
      <p:pic>
        <p:nvPicPr>
          <p:cNvPr id="5" name="Picture 4">
            <a:extLst>
              <a:ext uri="{FF2B5EF4-FFF2-40B4-BE49-F238E27FC236}">
                <a16:creationId xmlns:a16="http://schemas.microsoft.com/office/drawing/2014/main" id="{4B13FE6B-1D2D-DEB6-AE50-C8ACD7AA861F}"/>
              </a:ext>
            </a:extLst>
          </p:cNvPr>
          <p:cNvPicPr>
            <a:picLocks noChangeAspect="1"/>
          </p:cNvPicPr>
          <p:nvPr/>
        </p:nvPicPr>
        <p:blipFill>
          <a:blip r:embed="rId2"/>
          <a:stretch>
            <a:fillRect/>
          </a:stretch>
        </p:blipFill>
        <p:spPr>
          <a:xfrm>
            <a:off x="5004703" y="2864371"/>
            <a:ext cx="6157577" cy="3447288"/>
          </a:xfrm>
          <a:prstGeom prst="rect">
            <a:avLst/>
          </a:prstGeom>
        </p:spPr>
      </p:pic>
    </p:spTree>
    <p:extLst>
      <p:ext uri="{BB962C8B-B14F-4D97-AF65-F5344CB8AC3E}">
        <p14:creationId xmlns:p14="http://schemas.microsoft.com/office/powerpoint/2010/main" val="2743572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2" name="Slide Background Fill">
            <a:extLst>
              <a:ext uri="{FF2B5EF4-FFF2-40B4-BE49-F238E27FC236}">
                <a16:creationId xmlns:a16="http://schemas.microsoft.com/office/drawing/2014/main" id="{953EC90C-082B-4667-A29F-E4E4D515A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Color Cover">
            <a:extLst>
              <a:ext uri="{FF2B5EF4-FFF2-40B4-BE49-F238E27FC236}">
                <a16:creationId xmlns:a16="http://schemas.microsoft.com/office/drawing/2014/main" id="{E99FF883-3EBA-49CC-8D77-1EE69E1826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6" name="Group 55">
            <a:extLst>
              <a:ext uri="{FF2B5EF4-FFF2-40B4-BE49-F238E27FC236}">
                <a16:creationId xmlns:a16="http://schemas.microsoft.com/office/drawing/2014/main" id="{F690C4ED-5E67-4827-AED1-DEC2B100A4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57" name="Color">
              <a:extLst>
                <a:ext uri="{FF2B5EF4-FFF2-40B4-BE49-F238E27FC236}">
                  <a16:creationId xmlns:a16="http://schemas.microsoft.com/office/drawing/2014/main" id="{316B1774-E483-4832-A4C7-1277F99283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Color">
              <a:extLst>
                <a:ext uri="{FF2B5EF4-FFF2-40B4-BE49-F238E27FC236}">
                  <a16:creationId xmlns:a16="http://schemas.microsoft.com/office/drawing/2014/main" id="{CE4BA6BE-9BF5-4DFA-8E3F-C49023E53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8" name="Group 6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69" name="Freeform: Shape 6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Shape 6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Shape 7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Shape 65">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AC61761-6076-E1A5-D41E-CB0870F22861}"/>
              </a:ext>
            </a:extLst>
          </p:cNvPr>
          <p:cNvSpPr>
            <a:spLocks noGrp="1"/>
          </p:cNvSpPr>
          <p:nvPr>
            <p:ph type="title"/>
          </p:nvPr>
        </p:nvSpPr>
        <p:spPr>
          <a:xfrm rot="16200000">
            <a:off x="-1171367" y="1793158"/>
            <a:ext cx="5961888" cy="3097947"/>
          </a:xfrm>
        </p:spPr>
        <p:txBody>
          <a:bodyPr vert="horz" lIns="91440" tIns="45720" rIns="91440" bIns="45720" rtlCol="0" anchor="ctr">
            <a:normAutofit/>
          </a:bodyPr>
          <a:lstStyle/>
          <a:p>
            <a:r>
              <a:rPr lang="en-US" sz="4800" b="1">
                <a:solidFill>
                  <a:schemeClr val="bg1"/>
                </a:solidFill>
              </a:rPr>
              <a:t>Observation:</a:t>
            </a:r>
            <a:br>
              <a:rPr lang="en-US" sz="4800">
                <a:solidFill>
                  <a:schemeClr val="bg1"/>
                </a:solidFill>
              </a:rPr>
            </a:br>
            <a:r>
              <a:rPr lang="en-US" sz="4800">
                <a:solidFill>
                  <a:schemeClr val="bg1"/>
                </a:solidFill>
              </a:rPr>
              <a:t>Max Temperature</a:t>
            </a:r>
          </a:p>
        </p:txBody>
      </p:sp>
      <p:sp>
        <p:nvSpPr>
          <p:cNvPr id="4" name="Text Placeholder 3">
            <a:extLst>
              <a:ext uri="{FF2B5EF4-FFF2-40B4-BE49-F238E27FC236}">
                <a16:creationId xmlns:a16="http://schemas.microsoft.com/office/drawing/2014/main" id="{67FAE081-AA8B-92FD-34EA-5F91BF10308F}"/>
              </a:ext>
            </a:extLst>
          </p:cNvPr>
          <p:cNvSpPr>
            <a:spLocks noGrp="1"/>
          </p:cNvSpPr>
          <p:nvPr>
            <p:ph type="body" sz="half" idx="2"/>
          </p:nvPr>
        </p:nvSpPr>
        <p:spPr>
          <a:xfrm>
            <a:off x="4280007" y="546341"/>
            <a:ext cx="7390883" cy="2435076"/>
          </a:xfrm>
        </p:spPr>
        <p:txBody>
          <a:bodyPr vert="horz" lIns="91440" tIns="45720" rIns="91440" bIns="45720" rtlCol="0" anchor="ctr">
            <a:normAutofit/>
          </a:bodyPr>
          <a:lstStyle/>
          <a:p>
            <a:r>
              <a:rPr lang="en-US" sz="1800" b="1" dirty="0">
                <a:solidFill>
                  <a:schemeClr val="tx2"/>
                </a:solidFill>
              </a:rPr>
              <a:t>According to the test statistics:</a:t>
            </a:r>
          </a:p>
          <a:p>
            <a:r>
              <a:rPr lang="en-US" sz="1800" dirty="0">
                <a:solidFill>
                  <a:schemeClr val="tx2"/>
                </a:solidFill>
              </a:rPr>
              <a:t>the range of MaxTemp lies in between 4.1 to 48.1</a:t>
            </a:r>
          </a:p>
          <a:p>
            <a:r>
              <a:rPr lang="en-US" sz="1800" dirty="0">
                <a:solidFill>
                  <a:schemeClr val="tx2"/>
                </a:solidFill>
              </a:rPr>
              <a:t>Woomera is the hottest city in Australia with the MaxTemp of 48.1 in 2011</a:t>
            </a:r>
          </a:p>
        </p:txBody>
      </p:sp>
      <p:pic>
        <p:nvPicPr>
          <p:cNvPr id="19" name="Picture 18">
            <a:extLst>
              <a:ext uri="{FF2B5EF4-FFF2-40B4-BE49-F238E27FC236}">
                <a16:creationId xmlns:a16="http://schemas.microsoft.com/office/drawing/2014/main" id="{F1651A6C-AAC1-57D8-7C16-155E4C3F8120}"/>
              </a:ext>
            </a:extLst>
          </p:cNvPr>
          <p:cNvPicPr>
            <a:picLocks noChangeAspect="1"/>
          </p:cNvPicPr>
          <p:nvPr/>
        </p:nvPicPr>
        <p:blipFill>
          <a:blip r:embed="rId2">
            <a:extLst>
              <a:ext uri="{28A0092B-C50C-407E-A947-70E740481C1C}">
                <a14:useLocalDpi xmlns:a14="http://schemas.microsoft.com/office/drawing/2010/main" val="0"/>
              </a:ext>
            </a:extLst>
          </a:blip>
          <a:srcRect b="902"/>
          <a:stretch/>
        </p:blipFill>
        <p:spPr>
          <a:xfrm>
            <a:off x="4280011" y="3128501"/>
            <a:ext cx="7262372" cy="3450269"/>
          </a:xfrm>
          <a:prstGeom prst="rect">
            <a:avLst/>
          </a:prstGeom>
        </p:spPr>
      </p:pic>
    </p:spTree>
    <p:extLst>
      <p:ext uri="{BB962C8B-B14F-4D97-AF65-F5344CB8AC3E}">
        <p14:creationId xmlns:p14="http://schemas.microsoft.com/office/powerpoint/2010/main" val="35510586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560</TotalTime>
  <Words>681</Words>
  <Application>Microsoft Office PowerPoint</Application>
  <PresentationFormat>Widescreen</PresentationFormat>
  <Paragraphs>56</Paragraphs>
  <Slides>34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Aptos</vt:lpstr>
      <vt:lpstr>Aptos Display</vt:lpstr>
      <vt:lpstr>Arial</vt:lpstr>
      <vt:lpstr>inherit</vt:lpstr>
      <vt:lpstr>Inter</vt:lpstr>
      <vt:lpstr>Office Theme</vt:lpstr>
      <vt:lpstr>Rain in Australia</vt:lpstr>
      <vt:lpstr>Project Overview</vt:lpstr>
      <vt:lpstr>About Data</vt:lpstr>
      <vt:lpstr>Problem Statement </vt:lpstr>
      <vt:lpstr>Data Discerption </vt:lpstr>
      <vt:lpstr>Rainfall</vt:lpstr>
      <vt:lpstr>Missing Values</vt:lpstr>
      <vt:lpstr>Observation: Min Temperature</vt:lpstr>
      <vt:lpstr>Observation: Max Temperature</vt:lpstr>
      <vt:lpstr>Observation: Rainfall</vt:lpstr>
      <vt:lpstr>Observation: Rainfall</vt:lpstr>
      <vt:lpstr>Observation: Sunshine</vt:lpstr>
      <vt:lpstr>Observation: Cloud9am</vt:lpstr>
      <vt:lpstr>Data correlation</vt:lpstr>
      <vt:lpstr>PowerPoint Presentation</vt:lpstr>
      <vt:lpstr>PowerPoint Presentation</vt:lpstr>
      <vt:lpstr>PowerPoint Presentation</vt:lpstr>
      <vt:lpstr>PowerPoint Presentation</vt:lpstr>
      <vt:lpstr>PowerPoint Presentation</vt:lpstr>
      <vt:lpstr>PowerPoint Presentation</vt:lpstr>
      <vt:lpstr>Logistic Regression</vt:lpstr>
      <vt:lpstr>PowerPoint Presentation</vt:lpstr>
      <vt:lpstr>Decision Tree</vt:lpstr>
      <vt:lpstr>PowerPoint Presentation</vt:lpstr>
      <vt:lpstr>Random Forest</vt:lpstr>
      <vt:lpstr>PowerPoint Presentation</vt:lpstr>
      <vt:lpstr>XGBoost</vt:lpstr>
      <vt:lpstr>PowerPoint Presentation</vt:lpstr>
      <vt:lpstr>Model Comparison</vt:lpstr>
      <vt:lpstr>PowerPoint Presentation</vt:lpstr>
      <vt:lpstr>PowerPoint Presentation</vt:lpstr>
      <vt:lpstr>Thank you</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كريم نصر سعيد رياض</dc:creator>
  <cp:lastModifiedBy>Omar Zaghloul</cp:lastModifiedBy>
  <cp:revision>22</cp:revision>
  <dcterms:created xsi:type="dcterms:W3CDTF">2024-07-20T19:00:58Z</dcterms:created>
  <dcterms:modified xsi:type="dcterms:W3CDTF">2024-07-21T11:09:36Z</dcterms:modified>
</cp:coreProperties>
</file>

<file path=docProps/thumbnail.jpeg>
</file>